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29"/>
  </p:notesMasterIdLst>
  <p:sldIdLst>
    <p:sldId id="257" r:id="rId2"/>
    <p:sldId id="258" r:id="rId3"/>
    <p:sldId id="262" r:id="rId4"/>
    <p:sldId id="259" r:id="rId5"/>
    <p:sldId id="268" r:id="rId6"/>
    <p:sldId id="269" r:id="rId7"/>
    <p:sldId id="261" r:id="rId8"/>
    <p:sldId id="270" r:id="rId9"/>
    <p:sldId id="271" r:id="rId10"/>
    <p:sldId id="272" r:id="rId11"/>
    <p:sldId id="273" r:id="rId12"/>
    <p:sldId id="264" r:id="rId13"/>
    <p:sldId id="263" r:id="rId14"/>
    <p:sldId id="274" r:id="rId15"/>
    <p:sldId id="275" r:id="rId16"/>
    <p:sldId id="276" r:id="rId17"/>
    <p:sldId id="277" r:id="rId18"/>
    <p:sldId id="266" r:id="rId19"/>
    <p:sldId id="283" r:id="rId20"/>
    <p:sldId id="284" r:id="rId21"/>
    <p:sldId id="279" r:id="rId22"/>
    <p:sldId id="280" r:id="rId23"/>
    <p:sldId id="281" r:id="rId24"/>
    <p:sldId id="267" r:id="rId25"/>
    <p:sldId id="282" r:id="rId26"/>
    <p:sldId id="285" r:id="rId27"/>
    <p:sldId id="260" r:id="rId28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030" autoAdjust="0"/>
  </p:normalViewPr>
  <p:slideViewPr>
    <p:cSldViewPr snapToGrid="0">
      <p:cViewPr varScale="1">
        <p:scale>
          <a:sx n="93" d="100"/>
          <a:sy n="93" d="100"/>
        </p:scale>
        <p:origin x="71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2A6E0BF-DFB0-48FA-9247-B1D26434E81E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88E66D33-F31F-418E-94DB-1B4763ED2C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122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59" cy="4320540"/>
          </a:xfrm>
          <a:prstGeom prst="rect">
            <a:avLst/>
          </a:prstGeom>
        </p:spPr>
        <p:txBody>
          <a:bodyPr lIns="96645" tIns="96645" rIns="96645" bIns="96645" anchor="t" anchorCtr="0">
            <a:no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181812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 commands show</a:t>
            </a:r>
            <a:r>
              <a:rPr lang="en-US" baseline="0" dirty="0" smtClean="0"/>
              <a:t> the steps of java and Hadoop installation and configuration.  This slide shows the process of downloading Hadoop and Java and copying these files to the Hadoop directory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0217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slide</a:t>
            </a:r>
            <a:r>
              <a:rPr lang="en-US" baseline="0" dirty="0" smtClean="0"/>
              <a:t> shows configuring the environment variables and loading the environment variables for further set up. </a:t>
            </a:r>
          </a:p>
          <a:p>
            <a:r>
              <a:rPr lang="en-US" baseline="0" dirty="0" smtClean="0"/>
              <a:t>-------</a:t>
            </a:r>
          </a:p>
          <a:p>
            <a:r>
              <a:rPr lang="en-US" baseline="0" dirty="0" smtClean="0"/>
              <a:t>Ownership is for Hadoop users.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2443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</a:t>
            </a:r>
            <a:r>
              <a:rPr lang="en-US" baseline="0" dirty="0" smtClean="0"/>
              <a:t> Hadoop, the master is termed as the </a:t>
            </a:r>
            <a:r>
              <a:rPr lang="en-US" baseline="0" dirty="0" err="1" smtClean="0"/>
              <a:t>Namenode</a:t>
            </a:r>
            <a:r>
              <a:rPr lang="en-US" baseline="0" dirty="0" smtClean="0"/>
              <a:t> and the slaves are called </a:t>
            </a:r>
            <a:r>
              <a:rPr lang="en-US" baseline="0" dirty="0" err="1" smtClean="0"/>
              <a:t>datanodes</a:t>
            </a:r>
            <a:r>
              <a:rPr lang="en-US" baseline="0" dirty="0" smtClean="0"/>
              <a:t>. Part of the configuration is setting the Hadoop distributed file system (HDFS) and, later, configuring the folders to store the data.</a:t>
            </a:r>
          </a:p>
          <a:p>
            <a:endParaRPr lang="en-US" baseline="0" dirty="0" smtClean="0"/>
          </a:p>
          <a:p>
            <a:r>
              <a:rPr lang="en-US" baseline="0" dirty="0" smtClean="0"/>
              <a:t>-----</a:t>
            </a:r>
          </a:p>
          <a:p>
            <a:r>
              <a:rPr lang="en-US" baseline="0" dirty="0" smtClean="0"/>
              <a:t>Folder name is HDFS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2057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Part of the configuration</a:t>
            </a:r>
            <a:r>
              <a:rPr lang="en-US" baseline="0" dirty="0" smtClean="0"/>
              <a:t> is to notify the master about the </a:t>
            </a:r>
            <a:r>
              <a:rPr lang="en-US" baseline="0" dirty="0" err="1" smtClean="0"/>
              <a:t>ip</a:t>
            </a:r>
            <a:r>
              <a:rPr lang="en-US" baseline="0" dirty="0" smtClean="0"/>
              <a:t> addresses of the slave nodes and notify the slave nodes of the </a:t>
            </a:r>
            <a:r>
              <a:rPr lang="en-US" baseline="0" dirty="0" err="1" smtClean="0"/>
              <a:t>ip</a:t>
            </a:r>
            <a:r>
              <a:rPr lang="en-US" baseline="0" dirty="0" smtClean="0"/>
              <a:t> address of master node.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468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These configurations can</a:t>
            </a:r>
            <a:r>
              <a:rPr lang="en-US" baseline="0" dirty="0" smtClean="0"/>
              <a:t> be divided into 3 types:</a:t>
            </a:r>
          </a:p>
          <a:p>
            <a:pPr>
              <a:buFontTx/>
              <a:buChar char="-"/>
            </a:pPr>
            <a:r>
              <a:rPr lang="en-US" baseline="0" dirty="0" smtClean="0"/>
              <a:t> </a:t>
            </a:r>
            <a:r>
              <a:rPr lang="en-US" dirty="0" smtClean="0"/>
              <a:t>Applicable to both </a:t>
            </a:r>
            <a:r>
              <a:rPr lang="en-US" dirty="0" err="1" smtClean="0"/>
              <a:t>Namenode</a:t>
            </a:r>
            <a:r>
              <a:rPr lang="en-US" dirty="0" smtClean="0"/>
              <a:t> and </a:t>
            </a:r>
            <a:r>
              <a:rPr lang="en-US" dirty="0" err="1" smtClean="0"/>
              <a:t>Datanodes</a:t>
            </a:r>
            <a:r>
              <a:rPr lang="en-US" dirty="0" smtClean="0"/>
              <a:t> for the same changes to both types</a:t>
            </a:r>
            <a:r>
              <a:rPr lang="en-US" baseline="0" dirty="0" smtClean="0"/>
              <a:t> of nodes.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Applicable to only </a:t>
            </a:r>
            <a:r>
              <a:rPr lang="en-US" dirty="0" err="1" smtClean="0"/>
              <a:t>Namenode</a:t>
            </a:r>
            <a:r>
              <a:rPr lang="en-US" dirty="0" smtClean="0"/>
              <a:t> only for the changes for </a:t>
            </a:r>
            <a:r>
              <a:rPr lang="en-US" dirty="0" err="1" smtClean="0"/>
              <a:t>namenode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Applicable to only </a:t>
            </a:r>
            <a:r>
              <a:rPr lang="en-US" dirty="0" err="1" smtClean="0"/>
              <a:t>Datanodes</a:t>
            </a:r>
            <a:r>
              <a:rPr lang="en-US" dirty="0" smtClean="0"/>
              <a:t> only for the changes for data nodes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5637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4 files</a:t>
            </a:r>
            <a:r>
              <a:rPr lang="en-US" baseline="0" dirty="0" smtClean="0"/>
              <a:t> need to be configured in both name node and data node. </a:t>
            </a:r>
          </a:p>
          <a:p>
            <a:r>
              <a:rPr lang="en-US" dirty="0" smtClean="0"/>
              <a:t>Change in core-site.xml</a:t>
            </a:r>
          </a:p>
          <a:p>
            <a:r>
              <a:rPr lang="en-US" dirty="0" smtClean="0"/>
              <a:t>Change in hadoop-env.sh</a:t>
            </a:r>
          </a:p>
          <a:p>
            <a:r>
              <a:rPr lang="en-US" dirty="0" smtClean="0"/>
              <a:t>Change in mapred-site.xml</a:t>
            </a:r>
          </a:p>
          <a:p>
            <a:r>
              <a:rPr lang="en-US" dirty="0" smtClean="0"/>
              <a:t>Change in yarn-site.xml</a:t>
            </a:r>
          </a:p>
          <a:p>
            <a:endParaRPr lang="en-US" dirty="0" smtClean="0"/>
          </a:p>
          <a:p>
            <a:r>
              <a:rPr lang="en-US" dirty="0" smtClean="0"/>
              <a:t>One way to</a:t>
            </a:r>
            <a:r>
              <a:rPr lang="en-US" baseline="0" dirty="0" smtClean="0"/>
              <a:t> do it easily is to change the files on name node and copy all the files on </a:t>
            </a:r>
            <a:r>
              <a:rPr lang="en-US" baseline="0" dirty="0" err="1" smtClean="0"/>
              <a:t>datanode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8464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namenode</a:t>
            </a:r>
            <a:r>
              <a:rPr lang="en-US" baseline="0" dirty="0" smtClean="0"/>
              <a:t>, following files need to be changed. </a:t>
            </a:r>
          </a:p>
          <a:p>
            <a:r>
              <a:rPr lang="en-US" dirty="0" smtClean="0"/>
              <a:t>Change in /</a:t>
            </a:r>
            <a:r>
              <a:rPr lang="en-US" dirty="0" err="1" smtClean="0"/>
              <a:t>etc</a:t>
            </a:r>
            <a:r>
              <a:rPr lang="en-US" dirty="0" smtClean="0"/>
              <a:t>/hosts</a:t>
            </a:r>
          </a:p>
          <a:p>
            <a:r>
              <a:rPr lang="en-US" dirty="0" smtClean="0"/>
              <a:t>Change in hdfs-site.xml</a:t>
            </a:r>
          </a:p>
          <a:p>
            <a:r>
              <a:rPr lang="en-US" dirty="0" smtClean="0"/>
              <a:t>Creating Hadoop data directory</a:t>
            </a:r>
          </a:p>
          <a:p>
            <a:r>
              <a:rPr lang="en-US" dirty="0" smtClean="0"/>
              <a:t>Creating two files named masters and slaves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6495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datanodes</a:t>
            </a:r>
            <a:r>
              <a:rPr lang="en-US" baseline="0" dirty="0" smtClean="0"/>
              <a:t>, we need to change the hdfs-site.xml file and create a Hadoop data directory.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0405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Finally,</a:t>
            </a:r>
            <a:r>
              <a:rPr lang="en-US" baseline="0" dirty="0" smtClean="0"/>
              <a:t> the Hadoop cluster is needed to be started. If it properly starts, you can monitor the health at port 50070. </a:t>
            </a:r>
          </a:p>
          <a:p>
            <a:r>
              <a:rPr lang="en-US" baseline="0" dirty="0" smtClean="0"/>
              <a:t>---</a:t>
            </a:r>
          </a:p>
          <a:p>
            <a:r>
              <a:rPr lang="en-US" baseline="0" dirty="0" smtClean="0"/>
              <a:t>Health: whether the nodes are running properly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6016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Then,</a:t>
            </a:r>
            <a:r>
              <a:rPr lang="en-US" baseline="0" dirty="0" smtClean="0"/>
              <a:t> we need to run some basic </a:t>
            </a:r>
            <a:r>
              <a:rPr lang="en-US" baseline="0" dirty="0" err="1" smtClean="0"/>
              <a:t>hdfs</a:t>
            </a:r>
            <a:r>
              <a:rPr lang="en-US" baseline="0" dirty="0" smtClean="0"/>
              <a:t> commands </a:t>
            </a:r>
            <a:r>
              <a:rPr lang="en-US" dirty="0" smtClean="0"/>
              <a:t>Such as- creating directory, copy from local to </a:t>
            </a:r>
            <a:r>
              <a:rPr lang="en-US" dirty="0" err="1" smtClean="0"/>
              <a:t>hdfs</a:t>
            </a:r>
            <a:r>
              <a:rPr lang="en-US" dirty="0" smtClean="0"/>
              <a:t>,  deleting directory, etc. </a:t>
            </a:r>
          </a:p>
          <a:p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6806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Hadoop is a popular open source implementation of </a:t>
            </a:r>
            <a:r>
              <a:rPr lang="en-US" sz="1200" smtClean="0">
                <a:latin typeface="Arial" panose="020B0604020202020204" pitchFamily="34" charset="0"/>
                <a:cs typeface="Arial" panose="020B0604020202020204" pitchFamily="34" charset="0"/>
              </a:rPr>
              <a:t>MapReduce.</a:t>
            </a:r>
            <a:r>
              <a:rPr lang="en-US" sz="1200" baseline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mtClean="0"/>
              <a:t>The </a:t>
            </a:r>
            <a:r>
              <a:rPr lang="en-US" dirty="0"/>
              <a:t>goal of this assignment is to gain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hands-on experience on how to configure a multi-node Hadoop cluster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 Follow</a:t>
            </a:r>
            <a:r>
              <a:rPr lang="en-US" sz="12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the 8 parts of video steps to complete the assignment properly.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7963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output of</a:t>
            </a:r>
            <a:r>
              <a:rPr lang="en-US" baseline="0" dirty="0" smtClean="0"/>
              <a:t> the </a:t>
            </a:r>
            <a:r>
              <a:rPr lang="en-US" baseline="0" dirty="0" err="1" smtClean="0"/>
              <a:t>hdfs</a:t>
            </a:r>
            <a:r>
              <a:rPr lang="en-US" baseline="0" dirty="0" smtClean="0"/>
              <a:t> commands should be delivered as deliverable 2.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136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output</a:t>
            </a:r>
            <a:r>
              <a:rPr lang="en-US" baseline="0" dirty="0" smtClean="0"/>
              <a:t> of </a:t>
            </a:r>
            <a:r>
              <a:rPr lang="en-US" baseline="0" dirty="0" err="1" smtClean="0"/>
              <a:t>jps</a:t>
            </a:r>
            <a:r>
              <a:rPr lang="en-US" baseline="0" dirty="0" smtClean="0"/>
              <a:t> command on both </a:t>
            </a:r>
            <a:r>
              <a:rPr lang="en-US" baseline="0" dirty="0" err="1" smtClean="0"/>
              <a:t>namenode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datanode</a:t>
            </a:r>
            <a:r>
              <a:rPr lang="en-US" baseline="0" dirty="0" smtClean="0"/>
              <a:t> is another set of deliverable.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00947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Then, we need to run two Hadoop benchmark applications </a:t>
            </a:r>
            <a:r>
              <a:rPr lang="en-US" dirty="0" err="1" smtClean="0"/>
              <a:t>i</a:t>
            </a:r>
            <a:r>
              <a:rPr lang="en-US" dirty="0" smtClean="0"/>
              <a:t>) </a:t>
            </a:r>
            <a:r>
              <a:rPr lang="en-US" dirty="0" err="1" smtClean="0"/>
              <a:t>Teragen</a:t>
            </a:r>
            <a:r>
              <a:rPr lang="en-US" baseline="0" dirty="0" smtClean="0"/>
              <a:t> and ii) </a:t>
            </a:r>
            <a:r>
              <a:rPr lang="en-US" baseline="0" dirty="0" err="1" smtClean="0"/>
              <a:t>Terasort</a:t>
            </a:r>
            <a:r>
              <a:rPr lang="en-US" baseline="0" dirty="0" smtClean="0"/>
              <a:t> on the </a:t>
            </a:r>
            <a:r>
              <a:rPr lang="en-US" baseline="0" dirty="0" err="1" smtClean="0"/>
              <a:t>namenode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Teragen</a:t>
            </a:r>
            <a:r>
              <a:rPr lang="en-US" baseline="0" dirty="0" smtClean="0"/>
              <a:t> must be run before running the </a:t>
            </a:r>
            <a:r>
              <a:rPr lang="en-US" baseline="0" dirty="0" err="1" smtClean="0"/>
              <a:t>terasort</a:t>
            </a:r>
            <a:r>
              <a:rPr lang="en-US" baseline="0" dirty="0" smtClean="0"/>
              <a:t> application.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6979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outputs</a:t>
            </a:r>
            <a:r>
              <a:rPr lang="en-US" baseline="0" dirty="0" smtClean="0"/>
              <a:t> of </a:t>
            </a:r>
            <a:r>
              <a:rPr lang="en-US" baseline="0" dirty="0" err="1" smtClean="0"/>
              <a:t>teragen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terasort</a:t>
            </a:r>
            <a:r>
              <a:rPr lang="en-US" dirty="0" smtClean="0"/>
              <a:t> are the</a:t>
            </a:r>
            <a:r>
              <a:rPr lang="en-US" baseline="0" dirty="0" smtClean="0"/>
              <a:t> </a:t>
            </a:r>
            <a:r>
              <a:rPr lang="en-US" baseline="0" smtClean="0"/>
              <a:t>final deliverables.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8074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One</a:t>
            </a:r>
            <a:r>
              <a:rPr lang="en-US" baseline="0" dirty="0" smtClean="0"/>
              <a:t> of the deliverables is the health monitor status from the browser.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6385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 you may know, Hadoop uses a master-slave architecture. In this assignment, we will use four nodes. One of them is the master, and the other three nodes are slaves.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697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posted some tutorial videos along with the assignment. All the steps in the videos are very important.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first step is to Request four t2.micro instances on AWS. They are free-tier so you </a:t>
            </a:r>
            <a:r>
              <a:rPr lang="en-US" dirty="0" smtClean="0"/>
              <a:t>won’t </a:t>
            </a:r>
            <a:r>
              <a:rPr lang="en-US" dirty="0"/>
              <a:t>be charged. But Remember to shutdown all of them after the </a:t>
            </a:r>
            <a:r>
              <a:rPr lang="en-US" dirty="0" smtClean="0"/>
              <a:t>assignment.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Also</a:t>
            </a:r>
            <a:r>
              <a:rPr lang="en-US" dirty="0"/>
              <a:t>, pay attention to the Ubuntu OS version. It affects what JAVA version you need to install.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After</a:t>
            </a:r>
            <a:r>
              <a:rPr lang="en-US" baseline="0" dirty="0" smtClean="0"/>
              <a:t> creating the 4 instances,</a:t>
            </a:r>
            <a:r>
              <a:rPr lang="en-US" dirty="0" smtClean="0"/>
              <a:t> </a:t>
            </a:r>
            <a:r>
              <a:rPr lang="en-US" dirty="0"/>
              <a:t>the videos show how to login to the </a:t>
            </a:r>
            <a:r>
              <a:rPr lang="en-US" dirty="0" smtClean="0"/>
              <a:t>instances </a:t>
            </a:r>
            <a:r>
              <a:rPr lang="en-US" dirty="0"/>
              <a:t>on Windows PC using Putty and WinSCP. For </a:t>
            </a:r>
            <a:r>
              <a:rPr lang="en-US" dirty="0" err="1"/>
              <a:t>macbook</a:t>
            </a:r>
            <a:r>
              <a:rPr lang="en-US" dirty="0"/>
              <a:t>, you can search online for how to connect to EC2 instance on </a:t>
            </a:r>
            <a:r>
              <a:rPr lang="en-US" dirty="0" err="1"/>
              <a:t>Macbook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8670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this image,</a:t>
            </a:r>
            <a:r>
              <a:rPr lang="en-US" baseline="0" dirty="0" smtClean="0"/>
              <a:t> we show how we can configure 4 instances simultaneously. You Just need to indicate the number of instances as you can see in the red box.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3961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After step 1,</a:t>
            </a:r>
            <a:r>
              <a:rPr lang="en-US" baseline="0" dirty="0" smtClean="0"/>
              <a:t> you will create 4 ec2 instances as you can see in the figure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254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master</a:t>
            </a:r>
            <a:r>
              <a:rPr lang="en-US" baseline="0" dirty="0" smtClean="0"/>
              <a:t> and slaves in Hadoop continuously communicate with each other using </a:t>
            </a:r>
            <a:r>
              <a:rPr lang="en-US" baseline="0" dirty="0" err="1" smtClean="0"/>
              <a:t>ssh</a:t>
            </a:r>
            <a:r>
              <a:rPr lang="en-US" baseline="0" dirty="0" smtClean="0"/>
              <a:t>. So, it is too slow to authenticate every time. To overcome this, we need o set up a </a:t>
            </a:r>
            <a:r>
              <a:rPr lang="en-US" baseline="0" dirty="0" err="1" smtClean="0"/>
              <a:t>passwordless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ssh</a:t>
            </a:r>
            <a:r>
              <a:rPr lang="en-US" baseline="0" dirty="0" smtClean="0"/>
              <a:t>. Please go through the part 3 of the provided video link to handle this.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2919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PEM: is the key-pair</a:t>
            </a:r>
            <a:r>
              <a:rPr lang="en-US" baseline="0" dirty="0" smtClean="0"/>
              <a:t> file downloaded from EC2 instances</a:t>
            </a:r>
            <a:endParaRPr lang="en-US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These commands are</a:t>
            </a:r>
            <a:r>
              <a:rPr lang="en-US" baseline="0" dirty="0" smtClean="0"/>
              <a:t> used for setting the </a:t>
            </a:r>
            <a:r>
              <a:rPr lang="en-US" baseline="0" dirty="0" err="1" smtClean="0"/>
              <a:t>passwordless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ssh</a:t>
            </a:r>
            <a:r>
              <a:rPr lang="en-US" baseline="0" dirty="0" smtClean="0"/>
              <a:t>. First #, we need to </a:t>
            </a:r>
            <a:r>
              <a:rPr lang="en-US" sz="1200" dirty="0" smtClean="0"/>
              <a:t>set permission level on PEM on all nodes using</a:t>
            </a:r>
            <a:r>
              <a:rPr lang="en-US" sz="1200" baseline="0" dirty="0" smtClean="0"/>
              <a:t> the </a:t>
            </a:r>
            <a:r>
              <a:rPr lang="en-US" sz="1200" baseline="0" dirty="0" err="1" smtClean="0"/>
              <a:t>chmod</a:t>
            </a:r>
            <a:r>
              <a:rPr lang="en-US" sz="1200" baseline="0" dirty="0" smtClean="0"/>
              <a:t> command.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/>
              <a:t>Next, we need to </a:t>
            </a:r>
            <a:r>
              <a:rPr lang="en-US" sz="1200" dirty="0" smtClean="0"/>
              <a:t>copy </a:t>
            </a:r>
            <a:r>
              <a:rPr lang="en-US" sz="1200" dirty="0" err="1" smtClean="0"/>
              <a:t>config</a:t>
            </a:r>
            <a:r>
              <a:rPr lang="en-US" sz="1200" dirty="0" smtClean="0"/>
              <a:t> and </a:t>
            </a:r>
            <a:r>
              <a:rPr lang="en-US" sz="1200" dirty="0" err="1" smtClean="0"/>
              <a:t>pem</a:t>
            </a:r>
            <a:r>
              <a:rPr lang="en-US" sz="1200" dirty="0" smtClean="0"/>
              <a:t> file to all nodes and specifically</a:t>
            </a:r>
            <a:r>
              <a:rPr lang="en-US" sz="1200" baseline="0" dirty="0" smtClean="0"/>
              <a:t> generate the </a:t>
            </a:r>
            <a:r>
              <a:rPr lang="en-US" sz="1200" baseline="0" dirty="0" err="1" smtClean="0"/>
              <a:t>keyfiles</a:t>
            </a:r>
            <a:r>
              <a:rPr lang="en-US" sz="1200" baseline="0" dirty="0" smtClean="0"/>
              <a:t> on </a:t>
            </a:r>
            <a:r>
              <a:rPr lang="en-US" sz="1200" baseline="0" dirty="0" err="1" smtClean="0"/>
              <a:t>Namenode</a:t>
            </a:r>
            <a:r>
              <a:rPr lang="en-US" sz="1200" baseline="0" dirty="0" smtClean="0"/>
              <a:t> (2</a:t>
            </a:r>
            <a:r>
              <a:rPr lang="en-US" sz="1200" baseline="30000" dirty="0" smtClean="0"/>
              <a:t>nd</a:t>
            </a:r>
            <a:r>
              <a:rPr lang="en-US" sz="1200" baseline="0" dirty="0" smtClean="0"/>
              <a:t> and 3nd #).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/>
              <a:t>Then, we need to </a:t>
            </a:r>
            <a:r>
              <a:rPr lang="en-US" sz="1200" dirty="0" smtClean="0"/>
              <a:t>copy the generated key from sshkey_rsa.pub to authorized keys of </a:t>
            </a:r>
            <a:r>
              <a:rPr lang="en-US" sz="1200" dirty="0" err="1" smtClean="0"/>
              <a:t>namenodes</a:t>
            </a:r>
            <a:r>
              <a:rPr lang="en-US" sz="1200" dirty="0" smtClean="0"/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Finally, we need to copy the</a:t>
            </a:r>
            <a:r>
              <a:rPr lang="en-US" sz="1200" baseline="0" dirty="0" smtClean="0"/>
              <a:t> files to all nodes. </a:t>
            </a:r>
            <a:endParaRPr lang="en-US" sz="12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/>
          </a:p>
          <a:p>
            <a:r>
              <a:rPr lang="en-US" sz="1200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8822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After</a:t>
            </a:r>
            <a:r>
              <a:rPr lang="en-US" baseline="0" dirty="0" smtClean="0"/>
              <a:t> setting the </a:t>
            </a:r>
            <a:r>
              <a:rPr lang="en-US" baseline="0" dirty="0" err="1" smtClean="0"/>
              <a:t>passwordless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ssh</a:t>
            </a:r>
            <a:r>
              <a:rPr lang="en-US" baseline="0" dirty="0" smtClean="0"/>
              <a:t>, we need to install Hadoop on all the four nodes, i.e., ec2 instances. For this, we first need to install Java and configure the environment variables.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656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708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501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507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520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029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922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55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52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775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786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216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60ADD-F1E3-4119-A472-E83A5920C41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751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F1dUAKs_bg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k-DGPIwfitM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Z_5pJMCoeM8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8Tn3FETqXw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r5RmnyWbYw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lRQqR0Fm1o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u7fIf_R-gaM&amp;t=3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Z0cOE2SRo5c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601065" cy="1600200"/>
          </a:xfrm>
          <a:prstGeom prst="rect">
            <a:avLst/>
          </a:prstGeom>
        </p:spPr>
      </p:pic>
      <p:sp>
        <p:nvSpPr>
          <p:cNvPr id="105" name="Shape 105"/>
          <p:cNvSpPr txBox="1">
            <a:spLocks noGrp="1"/>
          </p:cNvSpPr>
          <p:nvPr>
            <p:ph type="ctrTitle"/>
          </p:nvPr>
        </p:nvSpPr>
        <p:spPr>
          <a:xfrm>
            <a:off x="2133600" y="1439291"/>
            <a:ext cx="8123100" cy="2142109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Autofit/>
          </a:bodyPr>
          <a:lstStyle/>
          <a:p>
            <a:pPr lvl="0" algn="ctr"/>
            <a:r>
              <a:rPr lang="en-US" sz="4800" dirty="0" smtClean="0">
                <a:ea typeface="Roboto slab" pitchFamily="2" charset="0"/>
              </a:rPr>
              <a:t>Programming Assignment 5</a:t>
            </a:r>
            <a:endParaRPr lang="en" sz="4800" dirty="0">
              <a:ea typeface="Roboto slab" pitchFamily="2" charset="0"/>
            </a:endParaRPr>
          </a:p>
        </p:txBody>
      </p:sp>
      <p:sp useBgFill="1">
        <p:nvSpPr>
          <p:cNvPr id="106" name="Shape 106"/>
          <p:cNvSpPr txBox="1">
            <a:spLocks noGrp="1"/>
          </p:cNvSpPr>
          <p:nvPr>
            <p:ph type="subTitle" idx="1"/>
          </p:nvPr>
        </p:nvSpPr>
        <p:spPr>
          <a:xfrm>
            <a:off x="1752600" y="3733800"/>
            <a:ext cx="8504101" cy="2438400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pPr algn="ctr"/>
            <a:endParaRPr lang="en-US" sz="2800" b="1" dirty="0">
              <a:solidFill>
                <a:srgbClr val="FFC000"/>
              </a:solidFill>
              <a:latin typeface="Roboto" pitchFamily="2" charset="0"/>
              <a:ea typeface="Roboto" pitchFamily="2" charset="0"/>
            </a:endParaRPr>
          </a:p>
          <a:p>
            <a:pPr algn="ctr"/>
            <a:r>
              <a:rPr lang="en-US" sz="3600" b="1" dirty="0">
                <a:latin typeface="Roboto" pitchFamily="2" charset="0"/>
                <a:ea typeface="Roboto" pitchFamily="2" charset="0"/>
              </a:rPr>
              <a:t>CS </a:t>
            </a:r>
            <a:r>
              <a:rPr lang="en-US" sz="3600" b="1" dirty="0" smtClean="0">
                <a:latin typeface="Roboto" pitchFamily="2" charset="0"/>
                <a:ea typeface="Roboto" pitchFamily="2" charset="0"/>
              </a:rPr>
              <a:t>4740 </a:t>
            </a:r>
            <a:r>
              <a:rPr lang="en-US" sz="3600" b="1" dirty="0">
                <a:latin typeface="Roboto" pitchFamily="2" charset="0"/>
                <a:ea typeface="Roboto" pitchFamily="2" charset="0"/>
              </a:rPr>
              <a:t>Cloud Computing</a:t>
            </a:r>
            <a:endParaRPr lang="en-US" sz="3600" dirty="0">
              <a:latin typeface="Roboto" pitchFamily="2" charset="0"/>
              <a:ea typeface="Roboto" pitchFamily="2" charset="0"/>
            </a:endParaRPr>
          </a:p>
          <a:p>
            <a:pPr algn="ctr"/>
            <a:r>
              <a:rPr lang="en-US" sz="3600" dirty="0">
                <a:latin typeface="Roboto" pitchFamily="2" charset="0"/>
                <a:ea typeface="Roboto" pitchFamily="2" charset="0"/>
              </a:rPr>
              <a:t>Department of Computer Science, University of Virginia, USA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1617" y="-21771"/>
            <a:ext cx="1530383" cy="1621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47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4: </a:t>
            </a:r>
            <a:r>
              <a:rPr lang="en-US" dirty="0">
                <a:solidFill>
                  <a:prstClr val="black"/>
                </a:solidFill>
              </a:rPr>
              <a:t>Install Hadoop on the four nodes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Commands-1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400" dirty="0"/>
              <a:t>#Install Hadoop - Following commands are for all four </a:t>
            </a:r>
            <a:r>
              <a:rPr lang="en-US" sz="1400" dirty="0" smtClean="0"/>
              <a:t>machines</a:t>
            </a:r>
            <a:endParaRPr lang="en-US" sz="1400" dirty="0"/>
          </a:p>
          <a:p>
            <a:pPr marL="0" indent="0">
              <a:buNone/>
            </a:pPr>
            <a:r>
              <a:rPr lang="en-US" sz="1400" dirty="0" err="1"/>
              <a:t>sudo</a:t>
            </a:r>
            <a:r>
              <a:rPr lang="en-US" sz="1400" dirty="0"/>
              <a:t> apt-get </a:t>
            </a:r>
            <a:r>
              <a:rPr lang="en-US" sz="1400" dirty="0" smtClean="0"/>
              <a:t>update</a:t>
            </a:r>
            <a:endParaRPr lang="en-US" sz="1400" dirty="0"/>
          </a:p>
          <a:p>
            <a:r>
              <a:rPr lang="en-US" sz="1400" dirty="0"/>
              <a:t>#Installing Java on Ubuntu 16.04</a:t>
            </a:r>
          </a:p>
          <a:p>
            <a:pPr marL="0" indent="0">
              <a:buNone/>
            </a:pPr>
            <a:r>
              <a:rPr lang="en-US" sz="1400" dirty="0" err="1"/>
              <a:t>sudo</a:t>
            </a:r>
            <a:r>
              <a:rPr lang="en-US" sz="1400" dirty="0"/>
              <a:t> apt-get install </a:t>
            </a:r>
            <a:r>
              <a:rPr lang="en-US" sz="1400" dirty="0" smtClean="0"/>
              <a:t>openjdk-8-jdk-headless</a:t>
            </a:r>
            <a:endParaRPr lang="en-US" sz="1400" dirty="0"/>
          </a:p>
          <a:p>
            <a:r>
              <a:rPr lang="en-US" sz="1400" dirty="0"/>
              <a:t>#check java version</a:t>
            </a:r>
          </a:p>
          <a:p>
            <a:pPr marL="0" indent="0">
              <a:buNone/>
            </a:pPr>
            <a:r>
              <a:rPr lang="en-US" sz="1400" dirty="0"/>
              <a:t>java -</a:t>
            </a:r>
            <a:r>
              <a:rPr lang="en-US" sz="1400" dirty="0" smtClean="0"/>
              <a:t>version</a:t>
            </a:r>
            <a:endParaRPr lang="en-US" sz="1400" dirty="0"/>
          </a:p>
          <a:p>
            <a:r>
              <a:rPr lang="en-US" sz="1400" dirty="0"/>
              <a:t>#Download Hadoop from Apache to Downloads folder in home</a:t>
            </a:r>
          </a:p>
          <a:p>
            <a:pPr marL="0" indent="0">
              <a:buNone/>
            </a:pPr>
            <a:r>
              <a:rPr lang="en-US" sz="1400" dirty="0" err="1"/>
              <a:t>wget</a:t>
            </a:r>
            <a:r>
              <a:rPr lang="en-US" sz="1400" dirty="0"/>
              <a:t> https://archive.apache.org/dist/hadoop/core/hadoop-2.7.3/hadoop-2.7.3.tar.gz -P ~/</a:t>
            </a:r>
            <a:r>
              <a:rPr lang="en-US" sz="1400" dirty="0" smtClean="0"/>
              <a:t>Downloads/Hadoop</a:t>
            </a:r>
            <a:endParaRPr lang="en-US" sz="1400" dirty="0"/>
          </a:p>
          <a:p>
            <a:r>
              <a:rPr lang="en-US" sz="1400" dirty="0"/>
              <a:t>#</a:t>
            </a:r>
            <a:r>
              <a:rPr lang="en-US" sz="1400" dirty="0" err="1"/>
              <a:t>Uncompress</a:t>
            </a:r>
            <a:r>
              <a:rPr lang="en-US" sz="1400" dirty="0"/>
              <a:t> the Hadoop tar file into the /</a:t>
            </a:r>
            <a:r>
              <a:rPr lang="en-US" sz="1400" dirty="0" err="1"/>
              <a:t>usr</a:t>
            </a:r>
            <a:r>
              <a:rPr lang="en-US" sz="1400" dirty="0"/>
              <a:t>/local folder</a:t>
            </a:r>
          </a:p>
          <a:p>
            <a:pPr marL="0" indent="0">
              <a:buNone/>
            </a:pPr>
            <a:r>
              <a:rPr lang="en-US" sz="1400" dirty="0" err="1"/>
              <a:t>sudo</a:t>
            </a:r>
            <a:r>
              <a:rPr lang="en-US" sz="1400" dirty="0"/>
              <a:t> tar </a:t>
            </a:r>
            <a:r>
              <a:rPr lang="en-US" sz="1400" dirty="0" err="1"/>
              <a:t>zxvf</a:t>
            </a:r>
            <a:r>
              <a:rPr lang="en-US" sz="1400" dirty="0"/>
              <a:t> ~/Downloads/Hadoop/hadoop-2.7.3.tar.gz -C /</a:t>
            </a:r>
            <a:r>
              <a:rPr lang="en-US" sz="1400" dirty="0" err="1" smtClean="0"/>
              <a:t>usr</a:t>
            </a:r>
            <a:r>
              <a:rPr lang="en-US" sz="1400" dirty="0" smtClean="0"/>
              <a:t>/local</a:t>
            </a:r>
            <a:endParaRPr lang="en-US" sz="1400" dirty="0"/>
          </a:p>
          <a:p>
            <a:r>
              <a:rPr lang="en-US" sz="1400" dirty="0"/>
              <a:t>#Move all Hadoop related file from /</a:t>
            </a:r>
            <a:r>
              <a:rPr lang="en-US" sz="1400" dirty="0" err="1"/>
              <a:t>usr</a:t>
            </a:r>
            <a:r>
              <a:rPr lang="en-US" sz="1400" dirty="0"/>
              <a:t>/local to /</a:t>
            </a:r>
            <a:r>
              <a:rPr lang="en-US" sz="1400" dirty="0" err="1"/>
              <a:t>usr</a:t>
            </a:r>
            <a:r>
              <a:rPr lang="en-US" sz="1400" dirty="0"/>
              <a:t>/local/</a:t>
            </a:r>
            <a:r>
              <a:rPr lang="en-US" sz="1400" dirty="0" err="1"/>
              <a:t>hadoop</a:t>
            </a:r>
            <a:endParaRPr lang="en-US" sz="1400" dirty="0"/>
          </a:p>
          <a:p>
            <a:pPr marL="0" indent="0">
              <a:buNone/>
            </a:pPr>
            <a:r>
              <a:rPr lang="en-US" sz="1400" dirty="0" err="1" smtClean="0"/>
              <a:t>sudo</a:t>
            </a:r>
            <a:r>
              <a:rPr lang="en-US" sz="1400" dirty="0" smtClean="0"/>
              <a:t> </a:t>
            </a:r>
            <a:r>
              <a:rPr lang="en-US" sz="1400" dirty="0"/>
              <a:t>mv /</a:t>
            </a:r>
            <a:r>
              <a:rPr lang="en-US" sz="1400" dirty="0" err="1"/>
              <a:t>usr</a:t>
            </a:r>
            <a:r>
              <a:rPr lang="en-US" sz="1400" dirty="0"/>
              <a:t>/local/</a:t>
            </a:r>
            <a:r>
              <a:rPr lang="en-US" sz="1400" dirty="0" err="1"/>
              <a:t>hadoop</a:t>
            </a:r>
            <a:r>
              <a:rPr lang="en-US" sz="1400" dirty="0"/>
              <a:t>-* /</a:t>
            </a:r>
            <a:r>
              <a:rPr lang="en-US" sz="1400" dirty="0" err="1"/>
              <a:t>usr</a:t>
            </a:r>
            <a:r>
              <a:rPr lang="en-US" sz="1400" dirty="0"/>
              <a:t>/local/</a:t>
            </a:r>
            <a:r>
              <a:rPr lang="en-US" sz="1400" dirty="0" err="1"/>
              <a:t>hadoop</a:t>
            </a:r>
            <a:endParaRPr lang="en-US" sz="1400" dirty="0"/>
          </a:p>
          <a:p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3939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Step 4: </a:t>
            </a:r>
            <a:r>
              <a:rPr lang="en-US" dirty="0">
                <a:solidFill>
                  <a:prstClr val="black"/>
                </a:solidFill>
              </a:rPr>
              <a:t>Install Hadoop on the four </a:t>
            </a:r>
            <a:r>
              <a:rPr lang="en-US" dirty="0" smtClean="0">
                <a:solidFill>
                  <a:prstClr val="black"/>
                </a:solidFill>
              </a:rPr>
              <a:t>nodes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Commands-2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#Set environment variables on all the nodes in /home/</a:t>
            </a:r>
            <a:r>
              <a:rPr lang="en-US" dirty="0" err="1"/>
              <a:t>ubuntu</a:t>
            </a:r>
            <a:r>
              <a:rPr lang="en-US" dirty="0"/>
              <a:t>/.profile</a:t>
            </a:r>
          </a:p>
          <a:p>
            <a:pPr marL="0" indent="0">
              <a:buNone/>
            </a:pPr>
            <a:r>
              <a:rPr lang="en-US" dirty="0"/>
              <a:t>export JAVA_HOME=/</a:t>
            </a:r>
            <a:r>
              <a:rPr lang="en-US" dirty="0" err="1"/>
              <a:t>usr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export PATH=$PATH:$JAVA_HOME/bin</a:t>
            </a:r>
          </a:p>
          <a:p>
            <a:pPr marL="0" indent="0">
              <a:buNone/>
            </a:pPr>
            <a:r>
              <a:rPr lang="en-US" dirty="0"/>
              <a:t>export HADOOP_HOME=/</a:t>
            </a:r>
            <a:r>
              <a:rPr lang="en-US" dirty="0" err="1"/>
              <a:t>usr</a:t>
            </a:r>
            <a:r>
              <a:rPr lang="en-US" dirty="0"/>
              <a:t>/local/</a:t>
            </a:r>
            <a:r>
              <a:rPr lang="en-US" dirty="0" err="1"/>
              <a:t>hadoop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export PATH=$PATH:$HADOOP_HOME/bin</a:t>
            </a:r>
          </a:p>
          <a:p>
            <a:pPr marL="0" indent="0">
              <a:buNone/>
            </a:pPr>
            <a:r>
              <a:rPr lang="en-US" dirty="0"/>
              <a:t>export HADOOP_CONF_DIR=/</a:t>
            </a:r>
            <a:r>
              <a:rPr lang="en-US" dirty="0" err="1"/>
              <a:t>usr</a:t>
            </a:r>
            <a:r>
              <a:rPr lang="en-US" dirty="0"/>
              <a:t>/local/</a:t>
            </a:r>
            <a:r>
              <a:rPr lang="en-US" dirty="0" err="1"/>
              <a:t>hadoop</a:t>
            </a:r>
            <a:r>
              <a:rPr lang="en-US" dirty="0"/>
              <a:t>/</a:t>
            </a:r>
            <a:r>
              <a:rPr lang="en-US" dirty="0" err="1"/>
              <a:t>etc</a:t>
            </a:r>
            <a:r>
              <a:rPr lang="en-US" dirty="0"/>
              <a:t>/</a:t>
            </a:r>
            <a:r>
              <a:rPr lang="en-US" dirty="0" err="1"/>
              <a:t>hadoop</a:t>
            </a:r>
            <a:endParaRPr lang="en-US" dirty="0"/>
          </a:p>
          <a:p>
            <a:endParaRPr lang="en-US" dirty="0"/>
          </a:p>
          <a:p>
            <a:r>
              <a:rPr lang="en-US" dirty="0"/>
              <a:t>#load variables</a:t>
            </a:r>
          </a:p>
          <a:p>
            <a:pPr marL="0" indent="0">
              <a:buNone/>
            </a:pPr>
            <a:r>
              <a:rPr lang="en-US" dirty="0"/>
              <a:t>. ~/.profile</a:t>
            </a:r>
          </a:p>
          <a:p>
            <a:endParaRPr lang="en-US" dirty="0"/>
          </a:p>
          <a:p>
            <a:r>
              <a:rPr lang="en-US" dirty="0"/>
              <a:t>#change ownership of </a:t>
            </a:r>
            <a:r>
              <a:rPr lang="en-US" dirty="0" err="1"/>
              <a:t>hadoop</a:t>
            </a:r>
            <a:r>
              <a:rPr lang="en-US" dirty="0"/>
              <a:t> </a:t>
            </a:r>
            <a:r>
              <a:rPr lang="en-US" dirty="0" smtClean="0"/>
              <a:t>folder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sudo</a:t>
            </a:r>
            <a:r>
              <a:rPr lang="en-US" dirty="0"/>
              <a:t> </a:t>
            </a:r>
            <a:r>
              <a:rPr lang="en-US" dirty="0" err="1"/>
              <a:t>chown</a:t>
            </a:r>
            <a:r>
              <a:rPr lang="en-US" dirty="0"/>
              <a:t> -R </a:t>
            </a:r>
            <a:r>
              <a:rPr lang="en-US" dirty="0" err="1"/>
              <a:t>ubuntu</a:t>
            </a:r>
            <a:r>
              <a:rPr lang="en-US" dirty="0"/>
              <a:t> /</a:t>
            </a:r>
            <a:r>
              <a:rPr lang="en-US" dirty="0" err="1"/>
              <a:t>usr</a:t>
            </a:r>
            <a:r>
              <a:rPr lang="en-US" dirty="0"/>
              <a:t>/local/</a:t>
            </a:r>
            <a:r>
              <a:rPr lang="en-US" dirty="0" err="1"/>
              <a:t>hadoop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7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A707A-F97F-49A1-B10B-752B35FB0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</a:t>
            </a:r>
            <a:r>
              <a:rPr lang="en-US" dirty="0"/>
              <a:t>5: Configure </a:t>
            </a:r>
            <a:r>
              <a:rPr lang="en-US" dirty="0" err="1"/>
              <a:t>NameNode</a:t>
            </a:r>
            <a:r>
              <a:rPr lang="en-US" dirty="0"/>
              <a:t> and </a:t>
            </a:r>
            <a:r>
              <a:rPr lang="en-US" dirty="0" err="1" smtClean="0"/>
              <a:t>DataNode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37F20-2257-4639-8D41-929F6C1E3B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Configure </a:t>
            </a:r>
            <a:r>
              <a:rPr lang="en-US" dirty="0" err="1"/>
              <a:t>NameNode</a:t>
            </a:r>
            <a:r>
              <a:rPr lang="en-US" dirty="0"/>
              <a:t> and </a:t>
            </a:r>
            <a:r>
              <a:rPr lang="en-US" dirty="0" err="1"/>
              <a:t>DataNode</a:t>
            </a:r>
            <a:endParaRPr lang="en-US" dirty="0"/>
          </a:p>
          <a:p>
            <a:pPr lvl="1"/>
            <a:r>
              <a:rPr lang="en-US" dirty="0"/>
              <a:t>Hadoop distributed file system - HDFS </a:t>
            </a:r>
          </a:p>
          <a:p>
            <a:pPr lvl="1"/>
            <a:r>
              <a:rPr lang="en-US" dirty="0"/>
              <a:t>Configure the folder to store the HDFS data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9CE4145-310B-40AB-8894-A3568453E06E}"/>
              </a:ext>
            </a:extLst>
          </p:cNvPr>
          <p:cNvGrpSpPr/>
          <p:nvPr/>
        </p:nvGrpSpPr>
        <p:grpSpPr>
          <a:xfrm>
            <a:off x="3127310" y="2685491"/>
            <a:ext cx="5937380" cy="3465327"/>
            <a:chOff x="2817845" y="1945433"/>
            <a:chExt cx="5937380" cy="346532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FADF3E0-72C3-4A5E-9CAB-A9E2CC72D3A9}"/>
                </a:ext>
              </a:extLst>
            </p:cNvPr>
            <p:cNvSpPr/>
            <p:nvPr/>
          </p:nvSpPr>
          <p:spPr>
            <a:xfrm>
              <a:off x="2817845" y="3185355"/>
              <a:ext cx="1716833" cy="9517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</a:rPr>
                <a:t>Master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5923674-CC91-4F3D-8D72-9B5939BC3D5E}"/>
                </a:ext>
              </a:extLst>
            </p:cNvPr>
            <p:cNvSpPr/>
            <p:nvPr/>
          </p:nvSpPr>
          <p:spPr>
            <a:xfrm>
              <a:off x="7038392" y="1945433"/>
              <a:ext cx="1716833" cy="9517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</a:rPr>
                <a:t>Slave 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C392623-75D5-4896-A73E-5DBB08BADE5F}"/>
                </a:ext>
              </a:extLst>
            </p:cNvPr>
            <p:cNvSpPr/>
            <p:nvPr/>
          </p:nvSpPr>
          <p:spPr>
            <a:xfrm>
              <a:off x="7038390" y="4459038"/>
              <a:ext cx="1716833" cy="9517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</a:rPr>
                <a:t>Slave 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6BA5B18-61EE-4F53-ADBD-F37E2D3B5A42}"/>
                </a:ext>
              </a:extLst>
            </p:cNvPr>
            <p:cNvSpPr/>
            <p:nvPr/>
          </p:nvSpPr>
          <p:spPr>
            <a:xfrm>
              <a:off x="7038391" y="3185355"/>
              <a:ext cx="1716833" cy="9517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</a:rPr>
                <a:t>Slave 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FCCD979-648D-40C4-8865-B60626BA46C8}"/>
                </a:ext>
              </a:extLst>
            </p:cNvPr>
            <p:cNvSpPr/>
            <p:nvPr/>
          </p:nvSpPr>
          <p:spPr>
            <a:xfrm>
              <a:off x="5619361" y="3465273"/>
              <a:ext cx="466531" cy="3918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0953E56-A180-4C6F-92B8-0A9FE9B2ED97}"/>
                </a:ext>
              </a:extLst>
            </p:cNvPr>
            <p:cNvCxnSpPr>
              <a:stCxn id="9" idx="3"/>
              <a:endCxn id="6" idx="1"/>
            </p:cNvCxnSpPr>
            <p:nvPr/>
          </p:nvCxnSpPr>
          <p:spPr>
            <a:xfrm flipV="1">
              <a:off x="6085892" y="2421294"/>
              <a:ext cx="952500" cy="12399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C52CEF3-3CC9-4383-8810-0F5F80CDD96A}"/>
                </a:ext>
              </a:extLst>
            </p:cNvPr>
            <p:cNvCxnSpPr>
              <a:cxnSpLocks/>
              <a:stCxn id="9" idx="3"/>
              <a:endCxn id="8" idx="1"/>
            </p:cNvCxnSpPr>
            <p:nvPr/>
          </p:nvCxnSpPr>
          <p:spPr>
            <a:xfrm>
              <a:off x="6085892" y="3661216"/>
              <a:ext cx="9524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648CEBF-A295-4EFF-A96D-A679DA7DA635}"/>
                </a:ext>
              </a:extLst>
            </p:cNvPr>
            <p:cNvCxnSpPr>
              <a:cxnSpLocks/>
              <a:stCxn id="5" idx="3"/>
              <a:endCxn id="9" idx="1"/>
            </p:cNvCxnSpPr>
            <p:nvPr/>
          </p:nvCxnSpPr>
          <p:spPr>
            <a:xfrm>
              <a:off x="4534678" y="3661216"/>
              <a:ext cx="108468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A52D1D-7F7F-4677-B699-12691ADADEDC}"/>
                </a:ext>
              </a:extLst>
            </p:cNvPr>
            <p:cNvCxnSpPr>
              <a:cxnSpLocks/>
              <a:stCxn id="9" idx="3"/>
              <a:endCxn id="7" idx="1"/>
            </p:cNvCxnSpPr>
            <p:nvPr/>
          </p:nvCxnSpPr>
          <p:spPr>
            <a:xfrm>
              <a:off x="6085892" y="3661216"/>
              <a:ext cx="952498" cy="12736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5543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A707A-F97F-49A1-B10B-752B35FB0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5: Configure </a:t>
            </a:r>
            <a:r>
              <a:rPr lang="en-US" dirty="0" err="1"/>
              <a:t>NameNode</a:t>
            </a:r>
            <a:r>
              <a:rPr lang="en-US" dirty="0"/>
              <a:t> and </a:t>
            </a:r>
            <a:r>
              <a:rPr lang="en-US" dirty="0" err="1"/>
              <a:t>DataNode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37F20-2257-4639-8D41-929F6C1E3B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Configure </a:t>
            </a:r>
            <a:r>
              <a:rPr lang="en-US" dirty="0" err="1"/>
              <a:t>NameNode</a:t>
            </a:r>
            <a:r>
              <a:rPr lang="en-US" dirty="0"/>
              <a:t> and </a:t>
            </a:r>
            <a:r>
              <a:rPr lang="en-US" dirty="0" err="1"/>
              <a:t>DataNode</a:t>
            </a:r>
            <a:endParaRPr lang="en-US" dirty="0"/>
          </a:p>
          <a:p>
            <a:pPr lvl="1"/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9CE4145-310B-40AB-8894-A3568453E06E}"/>
              </a:ext>
            </a:extLst>
          </p:cNvPr>
          <p:cNvGrpSpPr/>
          <p:nvPr/>
        </p:nvGrpSpPr>
        <p:grpSpPr>
          <a:xfrm>
            <a:off x="3127310" y="2685491"/>
            <a:ext cx="5937380" cy="3465327"/>
            <a:chOff x="2817845" y="1945433"/>
            <a:chExt cx="5937380" cy="346532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FADF3E0-72C3-4A5E-9CAB-A9E2CC72D3A9}"/>
                </a:ext>
              </a:extLst>
            </p:cNvPr>
            <p:cNvSpPr/>
            <p:nvPr/>
          </p:nvSpPr>
          <p:spPr>
            <a:xfrm>
              <a:off x="2817845" y="3185355"/>
              <a:ext cx="1716833" cy="9517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</a:rPr>
                <a:t>Master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5923674-CC91-4F3D-8D72-9B5939BC3D5E}"/>
                </a:ext>
              </a:extLst>
            </p:cNvPr>
            <p:cNvSpPr/>
            <p:nvPr/>
          </p:nvSpPr>
          <p:spPr>
            <a:xfrm>
              <a:off x="7038392" y="1945433"/>
              <a:ext cx="1716833" cy="9517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</a:rPr>
                <a:t>Slave 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C392623-75D5-4896-A73E-5DBB08BADE5F}"/>
                </a:ext>
              </a:extLst>
            </p:cNvPr>
            <p:cNvSpPr/>
            <p:nvPr/>
          </p:nvSpPr>
          <p:spPr>
            <a:xfrm>
              <a:off x="7038390" y="4459038"/>
              <a:ext cx="1716833" cy="9517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</a:rPr>
                <a:t>Slave 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6BA5B18-61EE-4F53-ADBD-F37E2D3B5A42}"/>
                </a:ext>
              </a:extLst>
            </p:cNvPr>
            <p:cNvSpPr/>
            <p:nvPr/>
          </p:nvSpPr>
          <p:spPr>
            <a:xfrm>
              <a:off x="7038391" y="3185355"/>
              <a:ext cx="1716833" cy="9517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</a:rPr>
                <a:t>Slave 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FCCD979-648D-40C4-8865-B60626BA46C8}"/>
                </a:ext>
              </a:extLst>
            </p:cNvPr>
            <p:cNvSpPr/>
            <p:nvPr/>
          </p:nvSpPr>
          <p:spPr>
            <a:xfrm>
              <a:off x="5619361" y="3465273"/>
              <a:ext cx="466531" cy="3918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0953E56-A180-4C6F-92B8-0A9FE9B2ED97}"/>
                </a:ext>
              </a:extLst>
            </p:cNvPr>
            <p:cNvCxnSpPr>
              <a:stCxn id="9" idx="3"/>
              <a:endCxn id="6" idx="1"/>
            </p:cNvCxnSpPr>
            <p:nvPr/>
          </p:nvCxnSpPr>
          <p:spPr>
            <a:xfrm flipV="1">
              <a:off x="6085892" y="2421294"/>
              <a:ext cx="952500" cy="12399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C52CEF3-3CC9-4383-8810-0F5F80CDD96A}"/>
                </a:ext>
              </a:extLst>
            </p:cNvPr>
            <p:cNvCxnSpPr>
              <a:cxnSpLocks/>
              <a:stCxn id="9" idx="3"/>
              <a:endCxn id="8" idx="1"/>
            </p:cNvCxnSpPr>
            <p:nvPr/>
          </p:nvCxnSpPr>
          <p:spPr>
            <a:xfrm>
              <a:off x="6085892" y="3661216"/>
              <a:ext cx="9524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648CEBF-A295-4EFF-A96D-A679DA7DA635}"/>
                </a:ext>
              </a:extLst>
            </p:cNvPr>
            <p:cNvCxnSpPr>
              <a:cxnSpLocks/>
              <a:stCxn id="5" idx="3"/>
              <a:endCxn id="9" idx="1"/>
            </p:cNvCxnSpPr>
            <p:nvPr/>
          </p:nvCxnSpPr>
          <p:spPr>
            <a:xfrm>
              <a:off x="4534678" y="3661216"/>
              <a:ext cx="108468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A52D1D-7F7F-4677-B699-12691ADADEDC}"/>
                </a:ext>
              </a:extLst>
            </p:cNvPr>
            <p:cNvCxnSpPr>
              <a:cxnSpLocks/>
              <a:stCxn id="9" idx="3"/>
              <a:endCxn id="7" idx="1"/>
            </p:cNvCxnSpPr>
            <p:nvPr/>
          </p:nvCxnSpPr>
          <p:spPr>
            <a:xfrm>
              <a:off x="6085892" y="3661216"/>
              <a:ext cx="952498" cy="12736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1308348-5432-4621-B508-DBFDBAAB3F04}"/>
              </a:ext>
            </a:extLst>
          </p:cNvPr>
          <p:cNvCxnSpPr/>
          <p:nvPr/>
        </p:nvCxnSpPr>
        <p:spPr>
          <a:xfrm flipV="1">
            <a:off x="3341914" y="2735761"/>
            <a:ext cx="3839545" cy="951722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61F621D-884B-4805-80CF-B4FE8B4A1BC1}"/>
              </a:ext>
            </a:extLst>
          </p:cNvPr>
          <p:cNvSpPr txBox="1"/>
          <p:nvPr/>
        </p:nvSpPr>
        <p:spPr>
          <a:xfrm>
            <a:off x="3341914" y="2546733"/>
            <a:ext cx="33014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Configure </a:t>
            </a:r>
            <a:r>
              <a:rPr lang="en-US" sz="2800" dirty="0" err="1"/>
              <a:t>DataNode</a:t>
            </a:r>
            <a:r>
              <a:rPr lang="en-US" sz="2800" dirty="0"/>
              <a:t> address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32855A8-6E3B-4931-AA58-E04E96E8BC3C}"/>
              </a:ext>
            </a:extLst>
          </p:cNvPr>
          <p:cNvCxnSpPr>
            <a:cxnSpLocks/>
          </p:cNvCxnSpPr>
          <p:nvPr/>
        </p:nvCxnSpPr>
        <p:spPr>
          <a:xfrm flipH="1" flipV="1">
            <a:off x="3985726" y="5038115"/>
            <a:ext cx="3195733" cy="798656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31CCE05B-03BF-407C-88A8-7BF269BAD3E4}"/>
              </a:ext>
            </a:extLst>
          </p:cNvPr>
          <p:cNvSpPr txBox="1"/>
          <p:nvPr/>
        </p:nvSpPr>
        <p:spPr>
          <a:xfrm>
            <a:off x="3735743" y="5538768"/>
            <a:ext cx="33014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Configure which one is </a:t>
            </a:r>
            <a:r>
              <a:rPr lang="en-US" sz="2800" dirty="0" err="1"/>
              <a:t>NameNode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91072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5: Configure </a:t>
            </a:r>
            <a:r>
              <a:rPr lang="en-US" dirty="0" err="1"/>
              <a:t>NameNode</a:t>
            </a:r>
            <a:r>
              <a:rPr lang="en-US" dirty="0"/>
              <a:t> and </a:t>
            </a:r>
            <a:r>
              <a:rPr lang="en-US" dirty="0" err="1"/>
              <a:t>DataNode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smtClean="0"/>
              <a:t>Sub-Steps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 types of configuration</a:t>
            </a:r>
          </a:p>
          <a:p>
            <a:pPr>
              <a:buFontTx/>
              <a:buChar char="-"/>
            </a:pPr>
            <a:r>
              <a:rPr lang="en-US" dirty="0" smtClean="0"/>
              <a:t>Sub-step1: Applicable to both </a:t>
            </a:r>
            <a:r>
              <a:rPr lang="en-US" dirty="0" err="1" smtClean="0"/>
              <a:t>Namenode</a:t>
            </a:r>
            <a:r>
              <a:rPr lang="en-US" dirty="0" smtClean="0"/>
              <a:t> and </a:t>
            </a:r>
            <a:r>
              <a:rPr lang="en-US" dirty="0" err="1" smtClean="0"/>
              <a:t>Datanodes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Sub-step2: Applicable to only </a:t>
            </a:r>
            <a:r>
              <a:rPr lang="en-US" dirty="0" err="1" smtClean="0"/>
              <a:t>Namenode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Sub-step3: Applicable to only </a:t>
            </a:r>
            <a:r>
              <a:rPr lang="en-US" dirty="0" err="1" smtClean="0"/>
              <a:t>Datanodes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Video Link: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www.youtube.com/watch?v=PF1dUAKs_bg</a:t>
            </a:r>
            <a:endParaRPr lang="en-US" dirty="0" smtClean="0"/>
          </a:p>
          <a:p>
            <a:pPr marL="0" indent="0">
              <a:buNone/>
            </a:pPr>
            <a:r>
              <a:rPr lang="en-US" dirty="0">
                <a:hlinkClick r:id="rId4"/>
              </a:rPr>
              <a:t>https://www.youtube.com/watch?v=k-DGPIwfitM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50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5: Configure </a:t>
            </a:r>
            <a:r>
              <a:rPr lang="en-US" dirty="0" err="1"/>
              <a:t>NameNode</a:t>
            </a:r>
            <a:r>
              <a:rPr lang="en-US" dirty="0"/>
              <a:t> and </a:t>
            </a:r>
            <a:r>
              <a:rPr lang="en-US" dirty="0" err="1"/>
              <a:t>DataNode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sub-step1: Applicable to both type of nodes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Change in core-site.xml (Excluded in the following command)</a:t>
            </a:r>
          </a:p>
          <a:p>
            <a:r>
              <a:rPr lang="en-US" dirty="0" smtClean="0"/>
              <a:t>Change in hadoop-env.sh</a:t>
            </a:r>
          </a:p>
          <a:p>
            <a:r>
              <a:rPr lang="en-US" dirty="0"/>
              <a:t>Change in </a:t>
            </a:r>
            <a:r>
              <a:rPr lang="en-US" dirty="0" smtClean="0"/>
              <a:t>mapred-site.xml</a:t>
            </a:r>
          </a:p>
          <a:p>
            <a:r>
              <a:rPr lang="en-US" dirty="0"/>
              <a:t>Change in </a:t>
            </a:r>
            <a:r>
              <a:rPr lang="en-US" dirty="0" smtClean="0"/>
              <a:t>yarn-site.xml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One way to do it easily: Only change in </a:t>
            </a:r>
            <a:r>
              <a:rPr lang="en-US" dirty="0" err="1" smtClean="0"/>
              <a:t>Namenode</a:t>
            </a:r>
            <a:r>
              <a:rPr lang="en-US" dirty="0" smtClean="0"/>
              <a:t> and </a:t>
            </a:r>
            <a:r>
              <a:rPr lang="en-US" dirty="0" err="1" smtClean="0"/>
              <a:t>scp</a:t>
            </a:r>
            <a:r>
              <a:rPr lang="en-US" dirty="0" smtClean="0"/>
              <a:t> the files </a:t>
            </a:r>
            <a:r>
              <a:rPr lang="en-US" dirty="0" err="1" smtClean="0"/>
              <a:t>datanodes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r>
              <a:rPr lang="en-US" dirty="0"/>
              <a:t>E.g., </a:t>
            </a:r>
            <a:r>
              <a:rPr lang="en-US" dirty="0" err="1"/>
              <a:t>scp</a:t>
            </a:r>
            <a:r>
              <a:rPr lang="en-US" dirty="0"/>
              <a:t> $HADOOP_CONF_DIR/mapred-site.xml $HADOOP_CONF_DIR/yarn-site.xml $HADOOP_CONF_DIR/core-site.xml $HADOOP_CONF_DIR/hadoop-env.sh </a:t>
            </a:r>
            <a:r>
              <a:rPr lang="en-US" dirty="0">
                <a:solidFill>
                  <a:srgbClr val="FF0000"/>
                </a:solidFill>
              </a:rPr>
              <a:t>Datanode1</a:t>
            </a:r>
            <a:r>
              <a:rPr lang="en-US" dirty="0"/>
              <a:t>:$</a:t>
            </a:r>
            <a:r>
              <a:rPr lang="en-US" dirty="0" smtClean="0"/>
              <a:t>HADOOP_CONF_DIR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Datanode1: As set in </a:t>
            </a:r>
            <a:r>
              <a:rPr lang="en-US" dirty="0" err="1" smtClean="0">
                <a:solidFill>
                  <a:srgbClr val="FF0000"/>
                </a:solidFill>
              </a:rPr>
              <a:t>config</a:t>
            </a:r>
            <a:r>
              <a:rPr lang="en-US" dirty="0" smtClean="0">
                <a:solidFill>
                  <a:srgbClr val="FF0000"/>
                </a:solidFill>
              </a:rPr>
              <a:t> (in slide 8: </a:t>
            </a:r>
            <a:r>
              <a:rPr lang="en-US" dirty="0" err="1"/>
              <a:t>scp</a:t>
            </a:r>
            <a:r>
              <a:rPr lang="en-US" dirty="0"/>
              <a:t> ~/.</a:t>
            </a:r>
            <a:r>
              <a:rPr lang="en-US" dirty="0" err="1"/>
              <a:t>ssh</a:t>
            </a:r>
            <a:r>
              <a:rPr lang="en-US" dirty="0"/>
              <a:t>/my-</a:t>
            </a:r>
            <a:r>
              <a:rPr lang="en-US" dirty="0" err="1"/>
              <a:t>hadoop</a:t>
            </a:r>
            <a:r>
              <a:rPr lang="en-US" dirty="0"/>
              <a:t>-</a:t>
            </a:r>
            <a:r>
              <a:rPr lang="en-US" dirty="0" err="1"/>
              <a:t>key.pem</a:t>
            </a:r>
            <a:r>
              <a:rPr lang="en-US" dirty="0"/>
              <a:t> ~/.</a:t>
            </a:r>
            <a:r>
              <a:rPr lang="en-US" dirty="0" err="1"/>
              <a:t>ssh</a:t>
            </a:r>
            <a:r>
              <a:rPr lang="en-US" dirty="0"/>
              <a:t>/</a:t>
            </a:r>
            <a:r>
              <a:rPr lang="en-US" dirty="0" err="1"/>
              <a:t>config</a:t>
            </a:r>
            <a:r>
              <a:rPr lang="en-US" dirty="0"/>
              <a:t> Datanode1:~/.</a:t>
            </a:r>
            <a:r>
              <a:rPr lang="en-US" dirty="0" err="1" smtClean="0"/>
              <a:t>ssh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marL="0" indent="0">
              <a:buNone/>
            </a:pPr>
            <a:r>
              <a:rPr lang="en-US" dirty="0" smtClean="0"/>
              <a:t>Replace Datanode1 with each of other </a:t>
            </a:r>
            <a:r>
              <a:rPr lang="en-US" dirty="0" err="1" smtClean="0"/>
              <a:t>Datanodes</a:t>
            </a:r>
            <a:r>
              <a:rPr lang="en-US" dirty="0" smtClean="0"/>
              <a:t> and run the above command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33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Step 5: Configure </a:t>
            </a:r>
            <a:r>
              <a:rPr lang="en-US" dirty="0" err="1"/>
              <a:t>NameNode</a:t>
            </a:r>
            <a:r>
              <a:rPr lang="en-US" dirty="0"/>
              <a:t> and </a:t>
            </a:r>
            <a:r>
              <a:rPr lang="en-US" dirty="0" err="1" smtClean="0"/>
              <a:t>DataNode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Applicable </a:t>
            </a:r>
            <a:r>
              <a:rPr lang="en-US" dirty="0" smtClean="0"/>
              <a:t>to only </a:t>
            </a:r>
            <a:r>
              <a:rPr lang="en-US" dirty="0" err="1" smtClean="0"/>
              <a:t>namenode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Change in /</a:t>
            </a:r>
            <a:r>
              <a:rPr lang="en-US" dirty="0" err="1" smtClean="0"/>
              <a:t>etc</a:t>
            </a:r>
            <a:r>
              <a:rPr lang="en-US" dirty="0" smtClean="0"/>
              <a:t>/hosts</a:t>
            </a:r>
          </a:p>
          <a:p>
            <a:r>
              <a:rPr lang="en-US" dirty="0" smtClean="0"/>
              <a:t>Change in hdfs-site.xml</a:t>
            </a:r>
          </a:p>
          <a:p>
            <a:r>
              <a:rPr lang="en-US" dirty="0" smtClean="0"/>
              <a:t>Creating Hadoop data directory</a:t>
            </a:r>
          </a:p>
          <a:p>
            <a:r>
              <a:rPr lang="en-US" dirty="0" smtClean="0"/>
              <a:t>Creating two files named masters and slaves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26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Step 5: Configure </a:t>
            </a:r>
            <a:r>
              <a:rPr lang="en-US" dirty="0" err="1"/>
              <a:t>NameNode</a:t>
            </a:r>
            <a:r>
              <a:rPr lang="en-US" dirty="0"/>
              <a:t> and </a:t>
            </a:r>
            <a:r>
              <a:rPr lang="en-US" dirty="0" err="1" smtClean="0"/>
              <a:t>DataNode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Applicable </a:t>
            </a:r>
            <a:r>
              <a:rPr lang="en-US" dirty="0" smtClean="0"/>
              <a:t>to </a:t>
            </a:r>
            <a:r>
              <a:rPr lang="en-US" dirty="0" err="1" smtClean="0"/>
              <a:t>datanodes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Change in hdfs-site.xml</a:t>
            </a:r>
          </a:p>
          <a:p>
            <a:r>
              <a:rPr lang="en-US" dirty="0"/>
              <a:t>Creating Hadoop data directory</a:t>
            </a:r>
          </a:p>
        </p:txBody>
      </p:sp>
    </p:spTree>
    <p:extLst>
      <p:ext uri="{BB962C8B-B14F-4D97-AF65-F5344CB8AC3E}">
        <p14:creationId xmlns:p14="http://schemas.microsoft.com/office/powerpoint/2010/main" val="265983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38740-015D-4AF6-9BA8-F08DB9E58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6: </a:t>
            </a:r>
            <a:r>
              <a:rPr lang="en-US" dirty="0"/>
              <a:t>Start the </a:t>
            </a:r>
            <a:r>
              <a:rPr lang="en-US" dirty="0" smtClean="0"/>
              <a:t>cluster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A6BB4B-E935-4543-9105-6610CE44A7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Start the cluster</a:t>
            </a:r>
          </a:p>
          <a:p>
            <a:endParaRPr lang="en-US" sz="3200" dirty="0"/>
          </a:p>
          <a:p>
            <a:r>
              <a:rPr lang="en-US" sz="3200" dirty="0"/>
              <a:t>Monitor cluster health by going to ec2-{instance-address}.amazonaws.com:50070 </a:t>
            </a:r>
          </a:p>
          <a:p>
            <a:pPr lvl="1"/>
            <a:r>
              <a:rPr lang="en-US" dirty="0"/>
              <a:t>Showing all three </a:t>
            </a:r>
            <a:r>
              <a:rPr lang="en-US" dirty="0" err="1"/>
              <a:t>datanodes</a:t>
            </a:r>
            <a:r>
              <a:rPr lang="en-US" dirty="0"/>
              <a:t> running </a:t>
            </a:r>
            <a:r>
              <a:rPr lang="en-US" dirty="0" smtClean="0"/>
              <a:t>properly</a:t>
            </a: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Video Link: </a:t>
            </a:r>
            <a:r>
              <a:rPr lang="en-US" dirty="0">
                <a:hlinkClick r:id="rId3"/>
              </a:rPr>
              <a:t>https://www.youtube.com/watch?v=Z_5pJMCoeM8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2808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Deliverables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What to submit: </a:t>
            </a:r>
            <a:r>
              <a:rPr lang="en-US" dirty="0"/>
              <a:t>You need to submit screenshots for some configuration files, </a:t>
            </a:r>
            <a:r>
              <a:rPr lang="en-US" dirty="0" smtClean="0"/>
              <a:t>screenshots </a:t>
            </a:r>
            <a:r>
              <a:rPr lang="en-US" dirty="0"/>
              <a:t>for testing some simple Hadoop command, and screenshot showing </a:t>
            </a:r>
            <a:r>
              <a:rPr lang="en-US" dirty="0" err="1"/>
              <a:t>Teragen</a:t>
            </a:r>
            <a:r>
              <a:rPr lang="en-US" dirty="0"/>
              <a:t>, </a:t>
            </a:r>
            <a:r>
              <a:rPr lang="en-US" dirty="0" err="1"/>
              <a:t>Terasort</a:t>
            </a:r>
            <a:r>
              <a:rPr lang="en-US" dirty="0"/>
              <a:t> is running to show that you successfully configure the cluster and the benchmark runs successfully. </a:t>
            </a:r>
          </a:p>
          <a:p>
            <a:r>
              <a:rPr lang="en-US" dirty="0"/>
              <a:t>You </a:t>
            </a:r>
            <a:r>
              <a:rPr lang="en-US" b="1" dirty="0"/>
              <a:t>MUST </a:t>
            </a:r>
            <a:r>
              <a:rPr lang="en-US" dirty="0"/>
              <a:t>submit one screenshot of your cluster health by going to ec2-{instance-address}.amazonaws.com:50070 when your cluster is running. See the example below. </a:t>
            </a:r>
          </a:p>
        </p:txBody>
      </p:sp>
    </p:spTree>
    <p:extLst>
      <p:ext uri="{BB962C8B-B14F-4D97-AF65-F5344CB8AC3E}">
        <p14:creationId xmlns:p14="http://schemas.microsoft.com/office/powerpoint/2010/main" val="67383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Goal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Gain hands-on experience on how to configure a multi-node Hadoop cluster on AWS EC2 instances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19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Deliverables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1. screenshots </a:t>
            </a:r>
            <a:r>
              <a:rPr lang="en-US" dirty="0"/>
              <a:t>for some </a:t>
            </a:r>
            <a:r>
              <a:rPr lang="en-US"/>
              <a:t>configuration </a:t>
            </a:r>
            <a:r>
              <a:rPr lang="en-US" smtClean="0"/>
              <a:t>files (at least one)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hdfs-site.xml</a:t>
            </a:r>
          </a:p>
          <a:p>
            <a:r>
              <a:rPr lang="en-US" dirty="0"/>
              <a:t>mapred-site.xml</a:t>
            </a:r>
          </a:p>
          <a:p>
            <a:r>
              <a:rPr lang="en-US" dirty="0" smtClean="0"/>
              <a:t>yarn-site.xml</a:t>
            </a:r>
            <a:endParaRPr lang="en-US" dirty="0"/>
          </a:p>
          <a:p>
            <a:r>
              <a:rPr lang="en-US" dirty="0"/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40697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Basic command on </a:t>
            </a:r>
            <a:r>
              <a:rPr lang="en-US" dirty="0" err="1" smtClean="0"/>
              <a:t>hdfs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Such as- creating directory, copy from local to </a:t>
            </a:r>
            <a:r>
              <a:rPr lang="en-US" dirty="0" err="1" smtClean="0"/>
              <a:t>hdfs</a:t>
            </a:r>
            <a:r>
              <a:rPr lang="en-US" dirty="0" smtClean="0"/>
              <a:t>,  deleting directory, showing java process (using JPS), etc.</a:t>
            </a:r>
          </a:p>
          <a:p>
            <a:pPr marL="0" indent="0">
              <a:buNone/>
            </a:pPr>
            <a:r>
              <a:rPr lang="en-US" dirty="0" smtClean="0"/>
              <a:t>Video Link: </a:t>
            </a:r>
            <a:r>
              <a:rPr lang="en-US" dirty="0">
                <a:hlinkClick r:id="rId3"/>
              </a:rPr>
              <a:t>https://www.youtube.com/watch?v=X8Tn3FETqXw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Deliverable</a:t>
            </a:r>
            <a:br>
              <a:rPr lang="en-US" dirty="0" smtClean="0"/>
            </a:br>
            <a:r>
              <a:rPr lang="en-US" dirty="0" smtClean="0"/>
              <a:t>2. </a:t>
            </a:r>
            <a:r>
              <a:rPr lang="en-US" dirty="0"/>
              <a:t>screenshots for testing some simple Hadoop command</a:t>
            </a:r>
          </a:p>
        </p:txBody>
      </p:sp>
    </p:spTree>
    <p:extLst>
      <p:ext uri="{BB962C8B-B14F-4D97-AF65-F5344CB8AC3E}">
        <p14:creationId xmlns:p14="http://schemas.microsoft.com/office/powerpoint/2010/main" val="175700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Deliverable</a:t>
            </a:r>
            <a:br>
              <a:rPr lang="en-US" dirty="0" smtClean="0"/>
            </a:br>
            <a:r>
              <a:rPr lang="en-US" dirty="0" smtClean="0"/>
              <a:t>2. </a:t>
            </a:r>
            <a:r>
              <a:rPr lang="en-US" dirty="0"/>
              <a:t>screenshots for testing some simple Hadoop command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700" y="1997234"/>
            <a:ext cx="6324600" cy="4008120"/>
          </a:xfrm>
        </p:spPr>
      </p:pic>
      <p:sp>
        <p:nvSpPr>
          <p:cNvPr id="3" name="Rectangle 2"/>
          <p:cNvSpPr/>
          <p:nvPr/>
        </p:nvSpPr>
        <p:spPr>
          <a:xfrm>
            <a:off x="4444333" y="1506022"/>
            <a:ext cx="1849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deleting directory</a:t>
            </a:r>
          </a:p>
        </p:txBody>
      </p:sp>
    </p:spTree>
    <p:extLst>
      <p:ext uri="{BB962C8B-B14F-4D97-AF65-F5344CB8AC3E}">
        <p14:creationId xmlns:p14="http://schemas.microsoft.com/office/powerpoint/2010/main" val="133962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80" y="2709781"/>
            <a:ext cx="5238443" cy="330748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410" y="2917887"/>
            <a:ext cx="5021580" cy="318516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24707" y="223494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Running JPS command for </a:t>
            </a:r>
            <a:r>
              <a:rPr lang="en-US" dirty="0" err="1" smtClean="0"/>
              <a:t>namenode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Deliverable</a:t>
            </a:r>
            <a:br>
              <a:rPr lang="en-US" dirty="0" smtClean="0"/>
            </a:br>
            <a:r>
              <a:rPr lang="en-US" dirty="0" smtClean="0"/>
              <a:t>2. </a:t>
            </a:r>
            <a:r>
              <a:rPr lang="en-US" dirty="0"/>
              <a:t>screenshots for testing some simple Hadoop command</a:t>
            </a:r>
          </a:p>
        </p:txBody>
      </p:sp>
      <p:sp>
        <p:nvSpPr>
          <p:cNvPr id="8" name="Rectangle 7"/>
          <p:cNvSpPr/>
          <p:nvPr/>
        </p:nvSpPr>
        <p:spPr>
          <a:xfrm>
            <a:off x="6881446" y="224690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Running JPS command for </a:t>
            </a:r>
            <a:r>
              <a:rPr lang="en-US" dirty="0" err="1" smtClean="0"/>
              <a:t>datanode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86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38740-015D-4AF6-9BA8-F08DB9E58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Deliverable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3: screenshot </a:t>
            </a:r>
            <a:r>
              <a:rPr lang="en-US" dirty="0"/>
              <a:t>showing </a:t>
            </a:r>
            <a:r>
              <a:rPr lang="en-US" dirty="0" err="1"/>
              <a:t>Teragen</a:t>
            </a:r>
            <a:r>
              <a:rPr lang="en-US" dirty="0"/>
              <a:t>, </a:t>
            </a:r>
            <a:r>
              <a:rPr lang="en-US" dirty="0" err="1"/>
              <a:t>Terasort</a:t>
            </a:r>
            <a:r>
              <a:rPr lang="en-US" dirty="0"/>
              <a:t> is running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A6BB4B-E935-4543-9105-6610CE44A7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atinLnBrk="1"/>
            <a:r>
              <a:rPr lang="en-US" dirty="0"/>
              <a:t>Run Hadoop </a:t>
            </a:r>
            <a:r>
              <a:rPr lang="en-US" dirty="0" err="1"/>
              <a:t>TeraGen</a:t>
            </a:r>
            <a:r>
              <a:rPr lang="en-US" dirty="0"/>
              <a:t> and </a:t>
            </a:r>
            <a:r>
              <a:rPr lang="en-US" dirty="0" err="1"/>
              <a:t>TeraSort</a:t>
            </a:r>
            <a:r>
              <a:rPr lang="en-US" dirty="0"/>
              <a:t> benchmarks</a:t>
            </a:r>
          </a:p>
          <a:p>
            <a:pPr latinLnBrk="1"/>
            <a:endParaRPr lang="en-US" dirty="0"/>
          </a:p>
          <a:p>
            <a:pPr latinLnBrk="1"/>
            <a:r>
              <a:rPr lang="en-US" dirty="0" err="1"/>
              <a:t>hadoop</a:t>
            </a:r>
            <a:r>
              <a:rPr lang="en-US" dirty="0"/>
              <a:t> jar $HADOOP_HOME/share/</a:t>
            </a:r>
            <a:r>
              <a:rPr lang="en-US" dirty="0" err="1"/>
              <a:t>hadoop</a:t>
            </a:r>
            <a:r>
              <a:rPr lang="en-US" dirty="0"/>
              <a:t>/</a:t>
            </a:r>
            <a:r>
              <a:rPr lang="en-US" dirty="0" err="1"/>
              <a:t>mapreduce</a:t>
            </a:r>
            <a:r>
              <a:rPr lang="en-US" dirty="0"/>
              <a:t>/hadoop-*examples*.jar </a:t>
            </a:r>
            <a:r>
              <a:rPr lang="en-US" dirty="0" err="1"/>
              <a:t>teragen</a:t>
            </a:r>
            <a:r>
              <a:rPr lang="en-US" dirty="0"/>
              <a:t> 10000000 /</a:t>
            </a:r>
            <a:r>
              <a:rPr lang="en-US" dirty="0" err="1"/>
              <a:t>terasort</a:t>
            </a:r>
            <a:r>
              <a:rPr lang="en-US" dirty="0"/>
              <a:t>-input </a:t>
            </a:r>
            <a:endParaRPr lang="en-US" dirty="0" smtClean="0"/>
          </a:p>
          <a:p>
            <a:pPr latinLnBrk="1"/>
            <a:r>
              <a:rPr lang="en-US" dirty="0" smtClean="0"/>
              <a:t>--generate unsorted data and store the data in </a:t>
            </a:r>
            <a:r>
              <a:rPr lang="en-US" dirty="0"/>
              <a:t>/</a:t>
            </a:r>
            <a:r>
              <a:rPr lang="en-US" dirty="0" err="1"/>
              <a:t>terasort</a:t>
            </a:r>
            <a:r>
              <a:rPr lang="en-US" dirty="0"/>
              <a:t>-input </a:t>
            </a:r>
          </a:p>
          <a:p>
            <a:pPr latinLnBrk="1"/>
            <a:endParaRPr lang="en-US" dirty="0" smtClean="0"/>
          </a:p>
          <a:p>
            <a:pPr latinLnBrk="1"/>
            <a:endParaRPr lang="en-US" dirty="0" smtClean="0"/>
          </a:p>
          <a:p>
            <a:pPr marL="0" indent="0" latinLnBrk="1">
              <a:buNone/>
            </a:pPr>
            <a:endParaRPr lang="en-US" dirty="0"/>
          </a:p>
          <a:p>
            <a:pPr latinLnBrk="1"/>
            <a:r>
              <a:rPr lang="en-US" dirty="0" err="1"/>
              <a:t>hadoop</a:t>
            </a:r>
            <a:r>
              <a:rPr lang="en-US" dirty="0"/>
              <a:t> jar $HADOOP_HOME/share/</a:t>
            </a:r>
            <a:r>
              <a:rPr lang="en-US" dirty="0" err="1"/>
              <a:t>hadoop</a:t>
            </a:r>
            <a:r>
              <a:rPr lang="en-US" dirty="0"/>
              <a:t>/</a:t>
            </a:r>
            <a:r>
              <a:rPr lang="en-US" dirty="0" err="1"/>
              <a:t>mapreduce</a:t>
            </a:r>
            <a:r>
              <a:rPr lang="en-US" dirty="0"/>
              <a:t>/hadoop-*examples*.jar </a:t>
            </a:r>
            <a:r>
              <a:rPr lang="en-US" dirty="0" err="1"/>
              <a:t>terasort</a:t>
            </a:r>
            <a:r>
              <a:rPr lang="en-US" dirty="0"/>
              <a:t> /</a:t>
            </a:r>
            <a:r>
              <a:rPr lang="en-US" dirty="0" err="1"/>
              <a:t>terasort</a:t>
            </a:r>
            <a:r>
              <a:rPr lang="en-US" dirty="0"/>
              <a:t>-input /</a:t>
            </a:r>
            <a:r>
              <a:rPr lang="en-US" dirty="0" err="1" smtClean="0"/>
              <a:t>terasort</a:t>
            </a:r>
            <a:r>
              <a:rPr lang="en-US" dirty="0" smtClean="0"/>
              <a:t>-output</a:t>
            </a:r>
          </a:p>
          <a:p>
            <a:pPr latinLnBrk="1"/>
            <a:r>
              <a:rPr lang="en-US" dirty="0" smtClean="0"/>
              <a:t>--sort the generated unsorted data </a:t>
            </a:r>
            <a:r>
              <a:rPr lang="en-US" dirty="0"/>
              <a:t>and store the data in </a:t>
            </a:r>
            <a:r>
              <a:rPr lang="en-US" dirty="0" smtClean="0"/>
              <a:t>/</a:t>
            </a:r>
            <a:r>
              <a:rPr lang="en-US" dirty="0" err="1"/>
              <a:t>terasort</a:t>
            </a:r>
            <a:r>
              <a:rPr lang="en-US" dirty="0"/>
              <a:t>-output</a:t>
            </a:r>
          </a:p>
          <a:p>
            <a:pPr latinLnBrk="1"/>
            <a:endParaRPr lang="en-US" dirty="0"/>
          </a:p>
          <a:p>
            <a:pPr latinLnBrk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86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581008" y="2707200"/>
            <a:ext cx="5571670" cy="35175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267" y="2702624"/>
            <a:ext cx="5598733" cy="352211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58138740-015D-4AF6-9BA8-F08DB9E58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Deliverable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3: screenshot </a:t>
            </a:r>
            <a:r>
              <a:rPr lang="en-US" dirty="0"/>
              <a:t>showing </a:t>
            </a:r>
            <a:r>
              <a:rPr lang="en-US" dirty="0" err="1"/>
              <a:t>Teragen</a:t>
            </a:r>
            <a:r>
              <a:rPr lang="en-US" dirty="0"/>
              <a:t>, </a:t>
            </a:r>
            <a:r>
              <a:rPr lang="en-US" dirty="0" err="1"/>
              <a:t>Terasort</a:t>
            </a:r>
            <a:r>
              <a:rPr lang="en-US" dirty="0"/>
              <a:t> is running</a:t>
            </a:r>
          </a:p>
        </p:txBody>
      </p:sp>
    </p:spTree>
    <p:extLst>
      <p:ext uri="{BB962C8B-B14F-4D97-AF65-F5344CB8AC3E}">
        <p14:creationId xmlns:p14="http://schemas.microsoft.com/office/powerpoint/2010/main" val="273844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1" y="0"/>
            <a:ext cx="10515600" cy="1325563"/>
          </a:xfrm>
        </p:spPr>
        <p:txBody>
          <a:bodyPr/>
          <a:lstStyle/>
          <a:p>
            <a:r>
              <a:rPr lang="en-US" dirty="0" smtClean="0"/>
              <a:t>Deliverable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540" y="2329714"/>
            <a:ext cx="8688920" cy="4351338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588477" y="78715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You </a:t>
            </a:r>
            <a:r>
              <a:rPr lang="en-US" b="1" dirty="0" smtClean="0"/>
              <a:t>MUST </a:t>
            </a:r>
            <a:r>
              <a:rPr lang="en-US" dirty="0" smtClean="0"/>
              <a:t>submit one screenshot of your cluster health by going to ec2-{instance-address}.amazonaws.com:50070 when your cluster is running. See the example below.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29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0DD886-A243-4416-A166-8456F6C94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89196"/>
            <a:ext cx="10515600" cy="16796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92862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8EB5F-0D50-4BDF-A320-70334FDEE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Hadoop Architecture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D224FAF-94E6-475A-9D70-3C3731EBBED9}"/>
              </a:ext>
            </a:extLst>
          </p:cNvPr>
          <p:cNvGrpSpPr/>
          <p:nvPr/>
        </p:nvGrpSpPr>
        <p:grpSpPr>
          <a:xfrm>
            <a:off x="2817845" y="1945433"/>
            <a:ext cx="5937380" cy="3465327"/>
            <a:chOff x="2817845" y="1945433"/>
            <a:chExt cx="5937380" cy="346532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695DAA9-FECB-4D43-8115-57506E06441D}"/>
                </a:ext>
              </a:extLst>
            </p:cNvPr>
            <p:cNvSpPr/>
            <p:nvPr/>
          </p:nvSpPr>
          <p:spPr>
            <a:xfrm>
              <a:off x="2817845" y="3185355"/>
              <a:ext cx="1716833" cy="9517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</a:rPr>
                <a:t>Master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CBB98D-A661-4B46-8EAF-EA9D9F095E84}"/>
                </a:ext>
              </a:extLst>
            </p:cNvPr>
            <p:cNvSpPr/>
            <p:nvPr/>
          </p:nvSpPr>
          <p:spPr>
            <a:xfrm>
              <a:off x="7038392" y="1945433"/>
              <a:ext cx="1716833" cy="9517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</a:rPr>
                <a:t>Slave 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DCEBB69-ADAC-4767-A2FD-7B5E4F84E693}"/>
                </a:ext>
              </a:extLst>
            </p:cNvPr>
            <p:cNvSpPr/>
            <p:nvPr/>
          </p:nvSpPr>
          <p:spPr>
            <a:xfrm>
              <a:off x="7038390" y="4459038"/>
              <a:ext cx="1716833" cy="9517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</a:rPr>
                <a:t>Slave 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4051D81-4A6C-41EF-A707-CBC1448CB638}"/>
                </a:ext>
              </a:extLst>
            </p:cNvPr>
            <p:cNvSpPr/>
            <p:nvPr/>
          </p:nvSpPr>
          <p:spPr>
            <a:xfrm>
              <a:off x="7038391" y="3185355"/>
              <a:ext cx="1716833" cy="9517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</a:rPr>
                <a:t>Slave 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4D52B90-DC8A-471B-A696-51CFEAA81F97}"/>
                </a:ext>
              </a:extLst>
            </p:cNvPr>
            <p:cNvSpPr/>
            <p:nvPr/>
          </p:nvSpPr>
          <p:spPr>
            <a:xfrm>
              <a:off x="5619361" y="3465273"/>
              <a:ext cx="466531" cy="3918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BC4C294-95E2-429D-8B23-0F3435EF609A}"/>
                </a:ext>
              </a:extLst>
            </p:cNvPr>
            <p:cNvCxnSpPr>
              <a:stCxn id="8" idx="3"/>
              <a:endCxn id="5" idx="1"/>
            </p:cNvCxnSpPr>
            <p:nvPr/>
          </p:nvCxnSpPr>
          <p:spPr>
            <a:xfrm flipV="1">
              <a:off x="6085892" y="2421294"/>
              <a:ext cx="952500" cy="12399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44E5EBF-1633-4891-9331-E344B19F187C}"/>
                </a:ext>
              </a:extLst>
            </p:cNvPr>
            <p:cNvCxnSpPr>
              <a:cxnSpLocks/>
              <a:stCxn id="8" idx="3"/>
              <a:endCxn id="7" idx="1"/>
            </p:cNvCxnSpPr>
            <p:nvPr/>
          </p:nvCxnSpPr>
          <p:spPr>
            <a:xfrm>
              <a:off x="6085892" y="3661216"/>
              <a:ext cx="9524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70A1F8C-C039-414F-BE83-D53880FCF6FF}"/>
                </a:ext>
              </a:extLst>
            </p:cNvPr>
            <p:cNvCxnSpPr>
              <a:cxnSpLocks/>
              <a:stCxn id="4" idx="3"/>
              <a:endCxn id="8" idx="1"/>
            </p:cNvCxnSpPr>
            <p:nvPr/>
          </p:nvCxnSpPr>
          <p:spPr>
            <a:xfrm>
              <a:off x="4534678" y="3661216"/>
              <a:ext cx="108468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47F8381-DDB8-4C9D-898B-6092979F93C9}"/>
                </a:ext>
              </a:extLst>
            </p:cNvPr>
            <p:cNvCxnSpPr>
              <a:cxnSpLocks/>
              <a:stCxn id="8" idx="3"/>
              <a:endCxn id="6" idx="1"/>
            </p:cNvCxnSpPr>
            <p:nvPr/>
          </p:nvCxnSpPr>
          <p:spPr>
            <a:xfrm>
              <a:off x="6085892" y="3661216"/>
              <a:ext cx="952498" cy="12736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1535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38740-015D-4AF6-9BA8-F08DB9E58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A6BB4B-E935-4543-9105-6610CE44A7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Tutorial videos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Step 1: Request </a:t>
            </a:r>
            <a:r>
              <a:rPr lang="en-US" dirty="0"/>
              <a:t>four t2.micro instances on EC2 – free tier</a:t>
            </a:r>
          </a:p>
          <a:p>
            <a:pPr lvl="1"/>
            <a:r>
              <a:rPr lang="en-US" dirty="0"/>
              <a:t>Remember to shut down all of them after the assignment</a:t>
            </a:r>
          </a:p>
          <a:p>
            <a:pPr lvl="1"/>
            <a:r>
              <a:rPr lang="en-US" dirty="0"/>
              <a:t>Pay attention to the Ubuntu OS version you request. It affects what JAVA version you need to </a:t>
            </a:r>
            <a:r>
              <a:rPr lang="en-US" dirty="0" smtClean="0"/>
              <a:t>install</a:t>
            </a:r>
          </a:p>
          <a:p>
            <a:pPr marL="457200" lvl="1" indent="0">
              <a:buNone/>
            </a:pPr>
            <a:r>
              <a:rPr lang="en-US" dirty="0" smtClean="0"/>
              <a:t>Video Link</a:t>
            </a:r>
            <a:r>
              <a:rPr lang="en-US" dirty="0"/>
              <a:t>: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www.youtube.com/watch?v=cr5RmnyWbYw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smtClean="0"/>
              <a:t>Step 2: Login </a:t>
            </a:r>
            <a:r>
              <a:rPr lang="en-US" dirty="0"/>
              <a:t>to the EC2 instances on Windows PC</a:t>
            </a:r>
          </a:p>
          <a:p>
            <a:pPr lvl="1"/>
            <a:r>
              <a:rPr lang="en-US" dirty="0"/>
              <a:t>Using Putty and WinSCP</a:t>
            </a:r>
          </a:p>
          <a:p>
            <a:pPr lvl="1"/>
            <a:r>
              <a:rPr lang="en-US" dirty="0"/>
              <a:t>Terminal on </a:t>
            </a:r>
            <a:r>
              <a:rPr lang="en-US" dirty="0" err="1"/>
              <a:t>Macbook</a:t>
            </a:r>
            <a:r>
              <a:rPr lang="en-US" dirty="0"/>
              <a:t> - search how to connect to EC2 instance on </a:t>
            </a:r>
            <a:r>
              <a:rPr lang="en-US" dirty="0" err="1" smtClean="0"/>
              <a:t>Macbook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Video Link: </a:t>
            </a:r>
            <a:r>
              <a:rPr lang="en-US" dirty="0">
                <a:hlinkClick r:id="rId4"/>
              </a:rPr>
              <a:t>https://www.youtube.com/watch?v=lRQqR0Fm1oE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03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Step 1: Request </a:t>
            </a:r>
            <a:r>
              <a:rPr lang="en-US" sz="3600" dirty="0"/>
              <a:t>four t2.micro instances on EC2 – free </a:t>
            </a:r>
            <a:r>
              <a:rPr lang="en-US" sz="3600" dirty="0" smtClean="0"/>
              <a:t>tier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Configuring </a:t>
            </a:r>
            <a:r>
              <a:rPr lang="en-US" dirty="0" smtClean="0"/>
              <a:t>the instances simultaneously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475" y="1864799"/>
            <a:ext cx="9361997" cy="4312163"/>
          </a:xfrm>
        </p:spPr>
      </p:pic>
      <p:sp>
        <p:nvSpPr>
          <p:cNvPr id="7" name="TextBox 6"/>
          <p:cNvSpPr txBox="1"/>
          <p:nvPr/>
        </p:nvSpPr>
        <p:spPr>
          <a:xfrm>
            <a:off x="2937600" y="2404800"/>
            <a:ext cx="1072800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37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Step 1: Request four t2.micro instances on EC2 – free </a:t>
            </a:r>
            <a:r>
              <a:rPr lang="en-US" sz="3600" dirty="0" smtClean="0"/>
              <a:t>tier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Final </a:t>
            </a:r>
            <a:r>
              <a:rPr lang="en-US" dirty="0" smtClean="0"/>
              <a:t>Outcome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2671233"/>
            <a:ext cx="10515600" cy="2660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63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38740-015D-4AF6-9BA8-F08DB9E58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Step 3: setting up </a:t>
            </a:r>
            <a:r>
              <a:rPr lang="en-US" dirty="0" err="1">
                <a:solidFill>
                  <a:prstClr val="black"/>
                </a:solidFill>
              </a:rPr>
              <a:t>Passwordless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SSH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A6BB4B-E935-4543-9105-6610CE44A7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>
                <a:solidFill>
                  <a:prstClr val="black"/>
                </a:solidFill>
              </a:rPr>
              <a:t>Setup </a:t>
            </a:r>
            <a:r>
              <a:rPr lang="en-US" dirty="0" err="1">
                <a:solidFill>
                  <a:prstClr val="black"/>
                </a:solidFill>
              </a:rPr>
              <a:t>Passwordless</a:t>
            </a:r>
            <a:r>
              <a:rPr lang="en-US" dirty="0">
                <a:solidFill>
                  <a:prstClr val="black"/>
                </a:solidFill>
              </a:rPr>
              <a:t> SSH</a:t>
            </a:r>
          </a:p>
          <a:p>
            <a:pPr lvl="1"/>
            <a:r>
              <a:rPr lang="en-US" dirty="0">
                <a:solidFill>
                  <a:prstClr val="black"/>
                </a:solidFill>
              </a:rPr>
              <a:t>Nodes communicate frequently with each other</a:t>
            </a:r>
          </a:p>
          <a:p>
            <a:pPr lvl="1"/>
            <a:r>
              <a:rPr lang="en-US" dirty="0"/>
              <a:t>Too slow to authenticate every time</a:t>
            </a:r>
          </a:p>
          <a:p>
            <a:pPr lvl="1"/>
            <a:r>
              <a:rPr lang="en-US" dirty="0"/>
              <a:t>Command:  </a:t>
            </a:r>
            <a:r>
              <a:rPr lang="en-US" dirty="0" err="1"/>
              <a:t>ssh</a:t>
            </a:r>
            <a:r>
              <a:rPr lang="en-US" dirty="0"/>
              <a:t>-keygen -f ~/.</a:t>
            </a:r>
            <a:r>
              <a:rPr lang="en-US" dirty="0" err="1"/>
              <a:t>ssh</a:t>
            </a:r>
            <a:r>
              <a:rPr lang="en-US" dirty="0"/>
              <a:t>/</a:t>
            </a:r>
            <a:r>
              <a:rPr lang="en-US" dirty="0" err="1">
                <a:solidFill>
                  <a:srgbClr val="FF0000"/>
                </a:solidFill>
              </a:rPr>
              <a:t>sshkey_rsa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-t </a:t>
            </a:r>
            <a:r>
              <a:rPr lang="en-US" dirty="0" err="1"/>
              <a:t>rsa</a:t>
            </a:r>
            <a:r>
              <a:rPr lang="en-US" dirty="0"/>
              <a:t> -P "" </a:t>
            </a:r>
          </a:p>
          <a:p>
            <a:pPr lvl="1"/>
            <a:r>
              <a:rPr lang="en-US" dirty="0"/>
              <a:t>Replace the name </a:t>
            </a:r>
            <a:r>
              <a:rPr lang="en-US" dirty="0" err="1">
                <a:solidFill>
                  <a:srgbClr val="FF0000"/>
                </a:solidFill>
              </a:rPr>
              <a:t>sshkey_rsa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with </a:t>
            </a:r>
            <a:r>
              <a:rPr lang="en-US" dirty="0" err="1">
                <a:solidFill>
                  <a:srgbClr val="FF0000"/>
                </a:solidFill>
              </a:rPr>
              <a:t>id_rsa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and also replace the name for the following steps that use </a:t>
            </a:r>
            <a:r>
              <a:rPr lang="en-US" dirty="0" err="1" smtClean="0"/>
              <a:t>sshkey_rsa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Video Link: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www.youtube.com/watch?v=u7fIf_R-gaM&amp;t=3s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3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3: setting up </a:t>
            </a:r>
            <a:r>
              <a:rPr lang="en-US" dirty="0" err="1">
                <a:solidFill>
                  <a:prstClr val="black"/>
                </a:solidFill>
              </a:rPr>
              <a:t>Passwordless</a:t>
            </a:r>
            <a:r>
              <a:rPr lang="en-US" dirty="0">
                <a:solidFill>
                  <a:prstClr val="black"/>
                </a:solidFill>
              </a:rPr>
              <a:t> SSH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Commands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5600" dirty="0"/>
              <a:t># set permission level on PEM on all nodes</a:t>
            </a:r>
          </a:p>
          <a:p>
            <a:pPr marL="0" indent="0">
              <a:buNone/>
            </a:pPr>
            <a:r>
              <a:rPr lang="en-US" sz="5600" dirty="0" err="1"/>
              <a:t>sudo</a:t>
            </a:r>
            <a:r>
              <a:rPr lang="en-US" sz="5600" dirty="0"/>
              <a:t> </a:t>
            </a:r>
            <a:r>
              <a:rPr lang="en-US" sz="5600" dirty="0" err="1"/>
              <a:t>chmod</a:t>
            </a:r>
            <a:r>
              <a:rPr lang="en-US" sz="5600" dirty="0"/>
              <a:t> 600 ~/.</a:t>
            </a:r>
            <a:r>
              <a:rPr lang="en-US" sz="5600" dirty="0" err="1" smtClean="0"/>
              <a:t>ssh</a:t>
            </a:r>
            <a:r>
              <a:rPr lang="en-US" sz="5600" dirty="0" smtClean="0"/>
              <a:t>/my-</a:t>
            </a:r>
            <a:r>
              <a:rPr lang="en-US" sz="5600" dirty="0" err="1" smtClean="0"/>
              <a:t>hadoop</a:t>
            </a:r>
            <a:r>
              <a:rPr lang="en-US" sz="5600" dirty="0" smtClean="0"/>
              <a:t>-</a:t>
            </a:r>
            <a:r>
              <a:rPr lang="en-US" sz="5600" dirty="0" err="1" smtClean="0"/>
              <a:t>key.pem</a:t>
            </a:r>
            <a:endParaRPr lang="en-US" sz="5600" dirty="0"/>
          </a:p>
          <a:p>
            <a:pPr marL="0" indent="0">
              <a:buNone/>
            </a:pPr>
            <a:r>
              <a:rPr lang="en-US" sz="5600" dirty="0"/>
              <a:t>#copy </a:t>
            </a:r>
            <a:r>
              <a:rPr lang="en-US" sz="5600" dirty="0" err="1"/>
              <a:t>config</a:t>
            </a:r>
            <a:r>
              <a:rPr lang="en-US" sz="5600" dirty="0"/>
              <a:t> and </a:t>
            </a:r>
            <a:r>
              <a:rPr lang="en-US" sz="5600" dirty="0" err="1"/>
              <a:t>pem</a:t>
            </a:r>
            <a:r>
              <a:rPr lang="en-US" sz="5600" dirty="0"/>
              <a:t> file to all nodes</a:t>
            </a:r>
          </a:p>
          <a:p>
            <a:pPr marL="0" indent="0">
              <a:buNone/>
            </a:pPr>
            <a:r>
              <a:rPr lang="en-US" sz="5600" dirty="0" err="1"/>
              <a:t>scp</a:t>
            </a:r>
            <a:r>
              <a:rPr lang="en-US" sz="5600" dirty="0"/>
              <a:t> ~/.</a:t>
            </a:r>
            <a:r>
              <a:rPr lang="en-US" sz="5600" dirty="0" err="1"/>
              <a:t>ssh</a:t>
            </a:r>
            <a:r>
              <a:rPr lang="en-US" sz="5600" dirty="0"/>
              <a:t>/my-</a:t>
            </a:r>
            <a:r>
              <a:rPr lang="en-US" sz="5600" dirty="0" err="1"/>
              <a:t>hadoop</a:t>
            </a:r>
            <a:r>
              <a:rPr lang="en-US" sz="5600" dirty="0"/>
              <a:t>-</a:t>
            </a:r>
            <a:r>
              <a:rPr lang="en-US" sz="5600" dirty="0" err="1"/>
              <a:t>key.pem</a:t>
            </a:r>
            <a:r>
              <a:rPr lang="en-US" sz="5600" dirty="0"/>
              <a:t> ~/.</a:t>
            </a:r>
            <a:r>
              <a:rPr lang="en-US" sz="5600" dirty="0" err="1"/>
              <a:t>ssh</a:t>
            </a:r>
            <a:r>
              <a:rPr lang="en-US" sz="5600" dirty="0"/>
              <a:t>/</a:t>
            </a:r>
            <a:r>
              <a:rPr lang="en-US" sz="5600" dirty="0" err="1"/>
              <a:t>config</a:t>
            </a:r>
            <a:r>
              <a:rPr lang="en-US" sz="5600" dirty="0"/>
              <a:t> Datanode1:~/.</a:t>
            </a:r>
            <a:r>
              <a:rPr lang="en-US" sz="5600" dirty="0" err="1"/>
              <a:t>ssh</a:t>
            </a:r>
            <a:endParaRPr lang="en-US" sz="5600" dirty="0"/>
          </a:p>
          <a:p>
            <a:pPr marL="0" indent="0">
              <a:buNone/>
            </a:pPr>
            <a:r>
              <a:rPr lang="en-US" sz="5600" dirty="0" err="1"/>
              <a:t>scp</a:t>
            </a:r>
            <a:r>
              <a:rPr lang="en-US" sz="5600" dirty="0"/>
              <a:t> ~/.</a:t>
            </a:r>
            <a:r>
              <a:rPr lang="en-US" sz="5600" dirty="0" err="1"/>
              <a:t>ssh</a:t>
            </a:r>
            <a:r>
              <a:rPr lang="en-US" sz="5600" dirty="0"/>
              <a:t>/my-</a:t>
            </a:r>
            <a:r>
              <a:rPr lang="en-US" sz="5600" dirty="0" err="1"/>
              <a:t>hadoop</a:t>
            </a:r>
            <a:r>
              <a:rPr lang="en-US" sz="5600" dirty="0"/>
              <a:t>-</a:t>
            </a:r>
            <a:r>
              <a:rPr lang="en-US" sz="5600" dirty="0" err="1"/>
              <a:t>key.pem</a:t>
            </a:r>
            <a:r>
              <a:rPr lang="en-US" sz="5600" dirty="0"/>
              <a:t> ~/.</a:t>
            </a:r>
            <a:r>
              <a:rPr lang="en-US" sz="5600" dirty="0" err="1"/>
              <a:t>ssh</a:t>
            </a:r>
            <a:r>
              <a:rPr lang="en-US" sz="5600" dirty="0"/>
              <a:t>/</a:t>
            </a:r>
            <a:r>
              <a:rPr lang="en-US" sz="5600" dirty="0" err="1"/>
              <a:t>config</a:t>
            </a:r>
            <a:r>
              <a:rPr lang="en-US" sz="5600" dirty="0"/>
              <a:t> Datanode2:~/.</a:t>
            </a:r>
            <a:r>
              <a:rPr lang="en-US" sz="5600" dirty="0" err="1"/>
              <a:t>ssh</a:t>
            </a:r>
            <a:endParaRPr lang="en-US" sz="5600" dirty="0"/>
          </a:p>
          <a:p>
            <a:pPr marL="0" indent="0">
              <a:buNone/>
            </a:pPr>
            <a:r>
              <a:rPr lang="en-US" sz="5600" dirty="0" err="1"/>
              <a:t>scp</a:t>
            </a:r>
            <a:r>
              <a:rPr lang="en-US" sz="5600" dirty="0"/>
              <a:t> ~/.</a:t>
            </a:r>
            <a:r>
              <a:rPr lang="en-US" sz="5600" dirty="0" err="1"/>
              <a:t>ssh</a:t>
            </a:r>
            <a:r>
              <a:rPr lang="en-US" sz="5600" dirty="0"/>
              <a:t>/my-</a:t>
            </a:r>
            <a:r>
              <a:rPr lang="en-US" sz="5600" dirty="0" err="1"/>
              <a:t>hadoop</a:t>
            </a:r>
            <a:r>
              <a:rPr lang="en-US" sz="5600" dirty="0"/>
              <a:t>-</a:t>
            </a:r>
            <a:r>
              <a:rPr lang="en-US" sz="5600" dirty="0" err="1"/>
              <a:t>key.pem</a:t>
            </a:r>
            <a:r>
              <a:rPr lang="en-US" sz="5600" dirty="0"/>
              <a:t> ~/.</a:t>
            </a:r>
            <a:r>
              <a:rPr lang="en-US" sz="5600" dirty="0" err="1"/>
              <a:t>ssh</a:t>
            </a:r>
            <a:r>
              <a:rPr lang="en-US" sz="5600" dirty="0"/>
              <a:t>/</a:t>
            </a:r>
            <a:r>
              <a:rPr lang="en-US" sz="5600" dirty="0" err="1"/>
              <a:t>config</a:t>
            </a:r>
            <a:r>
              <a:rPr lang="en-US" sz="5600" dirty="0"/>
              <a:t> Datanode3:~/.</a:t>
            </a:r>
            <a:r>
              <a:rPr lang="en-US" sz="5600" dirty="0" err="1" smtClean="0"/>
              <a:t>ssh</a:t>
            </a:r>
            <a:endParaRPr lang="en-US" sz="5600" dirty="0"/>
          </a:p>
          <a:p>
            <a:pPr marL="0" indent="0">
              <a:buNone/>
            </a:pPr>
            <a:r>
              <a:rPr lang="en-US" sz="5600" dirty="0"/>
              <a:t>#generate key files on </a:t>
            </a:r>
            <a:r>
              <a:rPr lang="en-US" sz="5600" dirty="0" err="1"/>
              <a:t>Namenode</a:t>
            </a:r>
            <a:endParaRPr lang="en-US" sz="5600" dirty="0"/>
          </a:p>
          <a:p>
            <a:pPr marL="0" indent="0">
              <a:buNone/>
            </a:pPr>
            <a:r>
              <a:rPr lang="en-US" sz="5600" dirty="0" err="1"/>
              <a:t>ssh-keygen</a:t>
            </a:r>
            <a:r>
              <a:rPr lang="en-US" sz="5600" dirty="0"/>
              <a:t> -f ~/.</a:t>
            </a:r>
            <a:r>
              <a:rPr lang="en-US" sz="5600" dirty="0" err="1"/>
              <a:t>ssh</a:t>
            </a:r>
            <a:r>
              <a:rPr lang="en-US" sz="5600" dirty="0"/>
              <a:t>/</a:t>
            </a:r>
            <a:r>
              <a:rPr lang="en-US" sz="5600" dirty="0" err="1"/>
              <a:t>id_rsa</a:t>
            </a:r>
            <a:r>
              <a:rPr lang="en-US" sz="5600" dirty="0"/>
              <a:t> -t </a:t>
            </a:r>
            <a:r>
              <a:rPr lang="en-US" sz="5600" dirty="0" err="1"/>
              <a:t>rsa</a:t>
            </a:r>
            <a:r>
              <a:rPr lang="en-US" sz="5600" dirty="0"/>
              <a:t> -P </a:t>
            </a:r>
            <a:r>
              <a:rPr lang="en-US" sz="5600" dirty="0" smtClean="0"/>
              <a:t>""</a:t>
            </a:r>
            <a:endParaRPr lang="en-US" sz="5600" dirty="0"/>
          </a:p>
          <a:p>
            <a:pPr marL="0" indent="0">
              <a:buNone/>
            </a:pPr>
            <a:r>
              <a:rPr lang="en-US" sz="5600" dirty="0"/>
              <a:t>#copy the generated key from sshkey_rsa.pub to authorized keys of </a:t>
            </a:r>
            <a:r>
              <a:rPr lang="en-US" sz="5600" dirty="0" err="1"/>
              <a:t>namenodes</a:t>
            </a:r>
            <a:endParaRPr lang="en-US" sz="5600" dirty="0"/>
          </a:p>
          <a:p>
            <a:pPr marL="0" indent="0">
              <a:buNone/>
            </a:pPr>
            <a:r>
              <a:rPr lang="en-US" sz="5600" dirty="0"/>
              <a:t>cat ~/.</a:t>
            </a:r>
            <a:r>
              <a:rPr lang="en-US" sz="5600" dirty="0" err="1"/>
              <a:t>ssh</a:t>
            </a:r>
            <a:r>
              <a:rPr lang="en-US" sz="5600" dirty="0"/>
              <a:t>/id_rsa.pub &gt;&gt; ~/.</a:t>
            </a:r>
            <a:r>
              <a:rPr lang="en-US" sz="5600" dirty="0" err="1" smtClean="0"/>
              <a:t>ssh</a:t>
            </a:r>
            <a:r>
              <a:rPr lang="en-US" sz="5600" dirty="0" smtClean="0"/>
              <a:t>/</a:t>
            </a:r>
            <a:r>
              <a:rPr lang="en-US" sz="5600" dirty="0" err="1" smtClean="0"/>
              <a:t>authorized_keys</a:t>
            </a:r>
            <a:endParaRPr lang="en-US" sz="5600" dirty="0"/>
          </a:p>
          <a:p>
            <a:pPr marL="0" indent="0">
              <a:buNone/>
            </a:pPr>
            <a:r>
              <a:rPr lang="en-US" sz="5600" dirty="0" smtClean="0"/>
              <a:t>#copy </a:t>
            </a:r>
            <a:r>
              <a:rPr lang="en-US" sz="5600" dirty="0"/>
              <a:t>the file to all </a:t>
            </a:r>
            <a:r>
              <a:rPr lang="en-US" sz="5600" dirty="0" err="1"/>
              <a:t>datanodes</a:t>
            </a:r>
            <a:endParaRPr lang="en-US" sz="5600" dirty="0"/>
          </a:p>
          <a:p>
            <a:pPr marL="0" indent="0">
              <a:buNone/>
            </a:pPr>
            <a:r>
              <a:rPr lang="en-US" sz="5600" dirty="0"/>
              <a:t>cat ~/.</a:t>
            </a:r>
            <a:r>
              <a:rPr lang="en-US" sz="5600" dirty="0" err="1"/>
              <a:t>ssh</a:t>
            </a:r>
            <a:r>
              <a:rPr lang="en-US" sz="5600" dirty="0"/>
              <a:t>/id_rsa.pub | </a:t>
            </a:r>
            <a:r>
              <a:rPr lang="en-US" sz="5600" dirty="0" err="1"/>
              <a:t>ssh</a:t>
            </a:r>
            <a:r>
              <a:rPr lang="en-US" sz="5600" dirty="0"/>
              <a:t> Datanode1 'cat &gt;&gt; ~/.</a:t>
            </a:r>
            <a:r>
              <a:rPr lang="en-US" sz="5600" dirty="0" err="1"/>
              <a:t>ssh</a:t>
            </a:r>
            <a:r>
              <a:rPr lang="en-US" sz="5600" dirty="0"/>
              <a:t>/</a:t>
            </a:r>
            <a:r>
              <a:rPr lang="en-US" sz="5600" dirty="0" err="1"/>
              <a:t>authorized_keys</a:t>
            </a:r>
            <a:r>
              <a:rPr lang="en-US" sz="5600" dirty="0"/>
              <a:t>'</a:t>
            </a:r>
          </a:p>
          <a:p>
            <a:pPr marL="0" indent="0">
              <a:buNone/>
            </a:pPr>
            <a:r>
              <a:rPr lang="en-US" sz="5600" dirty="0"/>
              <a:t>cat ~/.</a:t>
            </a:r>
            <a:r>
              <a:rPr lang="en-US" sz="5600" dirty="0" err="1"/>
              <a:t>ssh</a:t>
            </a:r>
            <a:r>
              <a:rPr lang="en-US" sz="5600" dirty="0"/>
              <a:t>/id_rsa.pub | </a:t>
            </a:r>
            <a:r>
              <a:rPr lang="en-US" sz="5600" dirty="0" err="1"/>
              <a:t>ssh</a:t>
            </a:r>
            <a:r>
              <a:rPr lang="en-US" sz="5600" dirty="0"/>
              <a:t> Datanode2 'cat &gt;&gt; ~/.</a:t>
            </a:r>
            <a:r>
              <a:rPr lang="en-US" sz="5600" dirty="0" err="1"/>
              <a:t>ssh</a:t>
            </a:r>
            <a:r>
              <a:rPr lang="en-US" sz="5600" dirty="0"/>
              <a:t>/</a:t>
            </a:r>
            <a:r>
              <a:rPr lang="en-US" sz="5600" dirty="0" err="1"/>
              <a:t>authorized_keys</a:t>
            </a:r>
            <a:r>
              <a:rPr lang="en-US" sz="5600" dirty="0"/>
              <a:t>'</a:t>
            </a:r>
          </a:p>
          <a:p>
            <a:pPr marL="0" indent="0">
              <a:buNone/>
            </a:pPr>
            <a:r>
              <a:rPr lang="en-US" sz="5600" dirty="0"/>
              <a:t>cat ~/.</a:t>
            </a:r>
            <a:r>
              <a:rPr lang="en-US" sz="5600" dirty="0" err="1"/>
              <a:t>ssh</a:t>
            </a:r>
            <a:r>
              <a:rPr lang="en-US" sz="5600" dirty="0"/>
              <a:t>/id_rsa.pub | </a:t>
            </a:r>
            <a:r>
              <a:rPr lang="en-US" sz="5600" dirty="0" err="1"/>
              <a:t>ssh</a:t>
            </a:r>
            <a:r>
              <a:rPr lang="en-US" sz="5600" dirty="0"/>
              <a:t> Datanode3 'cat &gt;&gt; ~/.</a:t>
            </a:r>
            <a:r>
              <a:rPr lang="en-US" sz="5600" dirty="0" err="1"/>
              <a:t>ssh</a:t>
            </a:r>
            <a:r>
              <a:rPr lang="en-US" sz="5600" dirty="0"/>
              <a:t>/</a:t>
            </a:r>
            <a:r>
              <a:rPr lang="en-US" sz="5600" dirty="0" err="1"/>
              <a:t>authorized_keys</a:t>
            </a:r>
            <a:r>
              <a:rPr lang="en-US" sz="5600" dirty="0"/>
              <a:t>'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95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38740-015D-4AF6-9BA8-F08DB9E58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Step 4: </a:t>
            </a:r>
            <a:r>
              <a:rPr lang="en-US" dirty="0" smtClean="0">
                <a:solidFill>
                  <a:prstClr val="black"/>
                </a:solidFill>
              </a:rPr>
              <a:t>Install </a:t>
            </a:r>
            <a:r>
              <a:rPr lang="en-US" dirty="0">
                <a:solidFill>
                  <a:prstClr val="black"/>
                </a:solidFill>
              </a:rPr>
              <a:t>Hadoop on the four </a:t>
            </a:r>
            <a:r>
              <a:rPr lang="en-US" dirty="0" smtClean="0">
                <a:solidFill>
                  <a:prstClr val="black"/>
                </a:solidFill>
              </a:rPr>
              <a:t>nodes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A6BB4B-E935-4543-9105-6610CE44A7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lvl="0"/>
            <a:r>
              <a:rPr lang="en-US" dirty="0">
                <a:solidFill>
                  <a:prstClr val="black"/>
                </a:solidFill>
              </a:rPr>
              <a:t>Install Hadoop on the four nodes</a:t>
            </a:r>
          </a:p>
          <a:p>
            <a:pPr lvl="1"/>
            <a:r>
              <a:rPr lang="en-US" dirty="0">
                <a:solidFill>
                  <a:prstClr val="black"/>
                </a:solidFill>
              </a:rPr>
              <a:t>Install JAVA</a:t>
            </a:r>
          </a:p>
          <a:p>
            <a:pPr lvl="1"/>
            <a:r>
              <a:rPr lang="en-US" dirty="0"/>
              <a:t>Configure environment variables, e.g., </a:t>
            </a:r>
          </a:p>
          <a:p>
            <a:pPr lvl="2"/>
            <a:r>
              <a:rPr lang="en-US" dirty="0"/>
              <a:t>JAVA_HOME</a:t>
            </a:r>
          </a:p>
          <a:p>
            <a:pPr lvl="2"/>
            <a:r>
              <a:rPr lang="en-US" dirty="0" smtClean="0"/>
              <a:t>HADOOP_HOME</a:t>
            </a:r>
            <a:endParaRPr lang="en-US" dirty="0"/>
          </a:p>
          <a:p>
            <a:pPr marL="914400" lvl="2" indent="0">
              <a:buNone/>
            </a:pPr>
            <a:r>
              <a:rPr lang="en-US" dirty="0" smtClean="0"/>
              <a:t>Video Link: </a:t>
            </a:r>
            <a:r>
              <a:rPr lang="en-US" dirty="0">
                <a:hlinkClick r:id="rId3"/>
              </a:rPr>
              <a:t>https://www.youtube.com/watch?v=Z0cOE2SRo5c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2438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3144</TotalTime>
  <Words>1967</Words>
  <Application>Microsoft Office PowerPoint</Application>
  <PresentationFormat>Widescreen</PresentationFormat>
  <Paragraphs>240</Paragraphs>
  <Slides>27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Roboto</vt:lpstr>
      <vt:lpstr>Roboto slab</vt:lpstr>
      <vt:lpstr>Office Theme</vt:lpstr>
      <vt:lpstr>Programming Assignment 5</vt:lpstr>
      <vt:lpstr>Goal</vt:lpstr>
      <vt:lpstr>Hadoop Architecture</vt:lpstr>
      <vt:lpstr>Steps</vt:lpstr>
      <vt:lpstr>Step 1: Request four t2.micro instances on EC2 – free tier Configuring the instances simultaneously</vt:lpstr>
      <vt:lpstr>Step 1: Request four t2.micro instances on EC2 – free tier Final Outcome</vt:lpstr>
      <vt:lpstr>Step 3: setting up Passwordless SSH </vt:lpstr>
      <vt:lpstr>Step 3: setting up Passwordless SSH  Commands</vt:lpstr>
      <vt:lpstr>Step 4: Install Hadoop on the four nodes</vt:lpstr>
      <vt:lpstr>Step 4: Install Hadoop on the four nodes Commands-1 </vt:lpstr>
      <vt:lpstr>Step 4: Install Hadoop on the four nodes Commands-2</vt:lpstr>
      <vt:lpstr>Step 5: Configure NameNode and DataNode </vt:lpstr>
      <vt:lpstr>Step 5: Configure NameNode and DataNode </vt:lpstr>
      <vt:lpstr>Step 5: Configure NameNode and DataNode  Sub-Steps</vt:lpstr>
      <vt:lpstr>Step 5: Configure NameNode and DataNode sub-step1: Applicable to both type of nodes</vt:lpstr>
      <vt:lpstr>Step 5: Configure NameNode and DataNode Applicable to only namenode</vt:lpstr>
      <vt:lpstr>Step 5: Configure NameNode and DataNode Applicable to datanodes</vt:lpstr>
      <vt:lpstr>Step 6: Start the cluster</vt:lpstr>
      <vt:lpstr>Deliverables</vt:lpstr>
      <vt:lpstr>Deliverables 1. screenshots for some configuration files (at least one)</vt:lpstr>
      <vt:lpstr>Deliverable 2. screenshots for testing some simple Hadoop command</vt:lpstr>
      <vt:lpstr>Deliverable 2. screenshots for testing some simple Hadoop command</vt:lpstr>
      <vt:lpstr>Deliverable 2. screenshots for testing some simple Hadoop command</vt:lpstr>
      <vt:lpstr>Deliverable  3: screenshot showing Teragen, Terasort is running</vt:lpstr>
      <vt:lpstr>Deliverable  3: screenshot showing Teragen, Terasort is running</vt:lpstr>
      <vt:lpstr>Deliverable </vt:lpstr>
      <vt:lpstr>PowerPoint Presentation</vt:lpstr>
    </vt:vector>
  </TitlesOfParts>
  <Company>Clemson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Zhuozhao Li</dc:creator>
  <cp:lastModifiedBy>Haiying Shen</cp:lastModifiedBy>
  <cp:revision>171</cp:revision>
  <cp:lastPrinted>2017-10-25T08:43:31Z</cp:lastPrinted>
  <dcterms:created xsi:type="dcterms:W3CDTF">2017-10-21T01:59:38Z</dcterms:created>
  <dcterms:modified xsi:type="dcterms:W3CDTF">2020-11-03T21:13:19Z</dcterms:modified>
</cp:coreProperties>
</file>