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83" r:id="rId3"/>
    <p:sldId id="380" r:id="rId4"/>
    <p:sldId id="406" r:id="rId5"/>
    <p:sldId id="414" r:id="rId6"/>
    <p:sldId id="407" r:id="rId7"/>
    <p:sldId id="409" r:id="rId8"/>
    <p:sldId id="421" r:id="rId9"/>
    <p:sldId id="415" r:id="rId10"/>
    <p:sldId id="416" r:id="rId11"/>
    <p:sldId id="410" r:id="rId12"/>
    <p:sldId id="417" r:id="rId13"/>
    <p:sldId id="419" r:id="rId14"/>
    <p:sldId id="408" r:id="rId15"/>
    <p:sldId id="412" r:id="rId16"/>
    <p:sldId id="413" r:id="rId17"/>
    <p:sldId id="42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2158"/>
    <a:srgbClr val="17375E"/>
    <a:srgbClr val="DC5D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58195" autoAdjust="0"/>
  </p:normalViewPr>
  <p:slideViewPr>
    <p:cSldViewPr snapToGrid="0" snapToObjects="1">
      <p:cViewPr varScale="1">
        <p:scale>
          <a:sx n="96" d="100"/>
          <a:sy n="96" d="100"/>
        </p:scale>
        <p:origin x="119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2B2A-6F7E-034B-AD25-4E6BDE0503A5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A823C6-C6F6-DB4C-A199-2EE661A71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064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A823C6-C6F6-DB4C-A199-2EE661A7143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1884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A7908F-8ABD-13A3-57CC-D33D5FFAFC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D1236B-DF91-B13E-705B-F0C3D5B220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BE1412-DBAE-A5BD-9C48-D5153D5B0A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1D17A1-1443-9DE1-387C-67519D4974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823C6-C6F6-DB4C-A199-2EE661A7143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9173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008E33-8339-B21D-5A60-790A9A7710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158814-F6EF-8D6F-4295-2C2471DFFF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0E15BC1-81D1-E93D-93AB-0A103440B6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C1E6E8-8618-B755-36E2-9ABD53761D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823C6-C6F6-DB4C-A199-2EE661A7143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1595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4248D7-F00F-01F3-11DF-34ACEF0584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0B6C28-ADCC-BD40-ACA8-F0F60D2F81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3B6BEA-F6B1-4ADA-B113-3DB9C1FB70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80BACC-53C2-3DD1-7382-09E45B5782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823C6-C6F6-DB4C-A199-2EE661A7143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1469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2A2952-1F32-1436-C838-A5AEBCEA3B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B5E2544-6EF7-6C7C-D075-6473E67184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043AD7-C92B-F257-B2F0-0510C19CC9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B7448A-EA57-E467-A3E8-8C5DA1C7CB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823C6-C6F6-DB4C-A199-2EE661A7143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3410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D9314B-6F18-A27D-B2DD-D5EB9A68B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6E890B-19ED-2CB8-5DA6-7A28485AD9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6D9103-A516-89CC-EC3F-C47182C86C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D95734-BDAB-3AC8-BC59-308B8BD239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823C6-C6F6-DB4C-A199-2EE661A7143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9095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B4C800-29A4-FFC1-F8EF-5E3AAE7ABF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50E711-26E2-575B-618D-9583D7A421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525FCC-481B-644A-B4E0-E92B644F31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5E7791-5E4F-4F65-7D1F-1DB1A04DE2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823C6-C6F6-DB4C-A199-2EE661A7143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5381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2DE555-0029-C0A0-A407-EF66B01C21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6D7EEE8-36F4-770C-E12C-90C177F30A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3FCA9AC-6B46-C781-35DF-2291A0DA05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D35A0B-DD8B-B8A2-4952-759429755F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823C6-C6F6-DB4C-A199-2EE661A7143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0562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0CCEE1-5FCA-40E5-2B14-8984C00E58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6E0467-46BC-74A1-A678-61B9276D89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AD4D12-8469-B116-EAA4-C820FF9847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A35911-63F8-91C8-0225-48310E023B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823C6-C6F6-DB4C-A199-2EE661A7143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753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Function invocation process. In this example, four </a:t>
            </a:r>
            <a:r>
              <a:rPr lang="en-US" dirty="0" err="1"/>
              <a:t>func-tion</a:t>
            </a:r>
            <a:r>
              <a:rPr lang="en-US" dirty="0"/>
              <a:t> containers are cached, with three being actively used and </a:t>
            </a:r>
            <a:r>
              <a:rPr lang="en-US" dirty="0" err="1"/>
              <a:t>onein</a:t>
            </a:r>
            <a:r>
              <a:rPr lang="en-US" dirty="0"/>
              <a:t> the idle state. Concurrent invocation requests to Function 1 (Fn1)result in two warm starts (hits) and one cold start (miss), </a:t>
            </a:r>
            <a:r>
              <a:rPr lang="en-US" dirty="0" err="1"/>
              <a:t>whileconcurrent</a:t>
            </a:r>
            <a:r>
              <a:rPr lang="en-US" dirty="0"/>
              <a:t> invocation requests to Fn2 see two cold starts.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823C6-C6F6-DB4C-A199-2EE661A7143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821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CE3A26-715C-4E8D-159F-86601E1CEC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C73BEA-B78F-CB12-0F65-69A2EE7A72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96AB26-2A5A-95CB-A965-107A0F6AF9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159D49-851C-F814-61DF-B9FB12EEB1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823C6-C6F6-DB4C-A199-2EE661A7143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79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2D60C8-6EC2-3DC5-9A56-A6CA1E01E8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34E9C0-881E-8127-35AB-C647D93837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BEACBD-BF34-8603-A118-FFC34D9D3A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D3A890-B0EC-44C5-2917-D078ACA274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823C6-C6F6-DB4C-A199-2EE661A7143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374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A00875-AC01-7B60-7DC1-CB013B1E88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41145B-F159-8620-5078-5D69DA4217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340FCD-5686-5509-EAF9-BDF9A8BC01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A94072-EE99-8C1C-FA1B-2FB93ECB8E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823C6-C6F6-DB4C-A199-2EE661A7143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6662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B08F80-BEC0-EA80-807B-73A6C05213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C41E912-A3F3-DEEE-98C3-3A4E153664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6ADAC74-5782-6ACF-DCAD-3401BEACD5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BAD841-037C-4A1A-12E0-60435FBF2A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823C6-C6F6-DB4C-A199-2EE661A7143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3281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77F3F7-91A9-EFCE-42B9-AF282EB558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D8DF61-8E16-3CFD-AF5A-0A89D639A0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118471-5670-B257-80BA-084C8AABE4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985549-9EDD-10C0-ECF7-8BDBA1BF6D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823C6-C6F6-DB4C-A199-2EE661A7143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295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B0A005-96FB-73C3-F942-67DA8558B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79FB74-7269-C58B-03C9-3C923315E6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68E5F0-5D76-A8DA-9C6F-B0F1A60116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8F8B1-F97D-82E2-7CDE-6E385194A7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823C6-C6F6-DB4C-A199-2EE661A7143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7382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8497CB-6FBD-D3DF-2211-3321487D63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D5C054-8EF3-B017-D01A-CCA7DE628D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A1FE20-D800-BF07-12E4-A0376CD1FC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6F0B26-71F6-3886-FFC7-2743A4A027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823C6-C6F6-DB4C-A199-2EE661A7143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466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1482-6C93-4C46-88B9-68AA478668FA}" type="datetime1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62600" y="6369565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09900" y="6369564"/>
            <a:ext cx="2133600" cy="365125"/>
          </a:xfrm>
        </p:spPr>
        <p:txBody>
          <a:bodyPr/>
          <a:lstStyle/>
          <a:p>
            <a:fld id="{9E8F8BC3-73E8-DE4F-ADA8-E479079173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84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77A28-999D-4BC3-BAB8-4CF7467BA2A4}" type="datetime1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8F8BC3-73E8-DE4F-ADA8-E4790791733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892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A170-62EF-475D-B474-ACBD2109A836}" type="datetime1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5637" y="635634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67100" y="6361327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8F8BC3-73E8-DE4F-ADA8-E4790791733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32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38A1-A414-483B-9536-F313271A803F}" type="datetime1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19751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99255" y="6356349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8F8BC3-73E8-DE4F-ADA8-E4790791733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668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4CFB-BA62-4963-A94A-709EE2CC0800}" type="datetime1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16827" y="6369565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48682" y="6356349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8F8BC3-73E8-DE4F-ADA8-E4790791733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78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F773-778C-4408-926B-17BA41666AA7}" type="datetime1">
              <a:rPr lang="en-US" smtClean="0"/>
              <a:t>4/15/2025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369908" y="6386041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429000" y="6356349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8F8BC3-73E8-DE4F-ADA8-E4790791733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568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850B9-415B-4BA4-B8D8-E10A656C5C35}" type="datetime1">
              <a:rPr lang="en-US" smtClean="0"/>
              <a:t>4/15/2025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505200" y="6356349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8F8BC3-73E8-DE4F-ADA8-E4790791733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556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99C2-8DB7-41F4-BF9F-3AEF41D190B5}" type="datetime1">
              <a:rPr lang="en-US" smtClean="0"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8F8BC3-73E8-DE4F-ADA8-E4790791733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965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FBBA6-51CB-4C23-A2A9-66BF7DCED6C5}" type="datetime1">
              <a:rPr lang="en-US" smtClean="0"/>
              <a:t>4/15/2025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861222" y="6356348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019168" y="6356347"/>
            <a:ext cx="2133600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E8F8BC3-73E8-DE4F-ADA8-E4790791733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033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C4EB4-34A9-4836-B849-F2A7328E0719}" type="datetime1">
              <a:rPr lang="en-US" smtClean="0"/>
              <a:t>4/15/2025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19800" y="635634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469632" y="6356350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8F8BC3-73E8-DE4F-ADA8-E4790791733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311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82AE-401B-468F-B3A7-982A41A8640A}" type="datetime1">
              <a:rPr lang="en-US" smtClean="0"/>
              <a:t>4/15/2025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8F8BC3-73E8-DE4F-ADA8-E4790791733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966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8DB38-95E1-4BEB-BFF0-DCDAC94B7822}" type="datetime1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24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F8BC3-73E8-DE4F-ADA8-E479079173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875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python.org/downloads/" TargetMode="Externa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0" y="3142678"/>
            <a:ext cx="9155545" cy="822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400" b="0" i="0" kern="1200" baseline="0">
                <a:solidFill>
                  <a:schemeClr val="bg1"/>
                </a:solidFill>
                <a:latin typeface="FranklinGothicURWComDem"/>
                <a:ea typeface="+mj-ea"/>
                <a:cs typeface="FranklinGothicURWComDem"/>
              </a:defRPr>
            </a:lvl1pPr>
          </a:lstStyle>
          <a:p>
            <a:r>
              <a:rPr lang="en-US" sz="2800" b="0" i="0" dirty="0">
                <a:latin typeface="FranklinGothicURWComBoo"/>
                <a:cs typeface="FranklinGothicURWComBoo"/>
              </a:rPr>
              <a:t>OPTIONAL SUBHEAD HERE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-231290"/>
            <a:ext cx="9144000" cy="5232400"/>
          </a:xfrm>
          <a:prstGeom prst="rect">
            <a:avLst/>
          </a:prstGeom>
          <a:solidFill>
            <a:srgbClr val="01215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0" i="0" dirty="0">
                <a:solidFill>
                  <a:schemeClr val="bg1"/>
                </a:solidFill>
                <a:effectLst/>
                <a:latin typeface="Inter"/>
              </a:rPr>
              <a:t>Advanced Text Generation Application Using Large Language Models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8" name="Title Placeholder 1"/>
          <p:cNvSpPr txBox="1">
            <a:spLocks/>
          </p:cNvSpPr>
          <p:nvPr/>
        </p:nvSpPr>
        <p:spPr>
          <a:xfrm>
            <a:off x="-11545" y="3663463"/>
            <a:ext cx="9143215" cy="1179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400" b="0" i="0" kern="1200" baseline="0">
                <a:solidFill>
                  <a:schemeClr val="bg1"/>
                </a:solidFill>
                <a:latin typeface="FranklinGothicURWComDem"/>
                <a:ea typeface="+mj-ea"/>
                <a:cs typeface="FranklinGothicURWComDem"/>
              </a:defRPr>
            </a:lvl1pPr>
          </a:lstStyle>
          <a:p>
            <a:endParaRPr lang="en-US" sz="2800" i="1" dirty="0">
              <a:latin typeface="ITC Franklin Gothic Std Bk Cp"/>
              <a:cs typeface="ITC Franklin Gothic Std Book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2330" y="99391"/>
            <a:ext cx="9155545" cy="337337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0" i="0" u="none" kern="2200" spc="0" baseline="0">
                <a:solidFill>
                  <a:schemeClr val="bg1"/>
                </a:solidFill>
                <a:latin typeface="FranklinGothicURWComDem"/>
                <a:ea typeface="+mj-ea"/>
                <a:cs typeface="FranklinGothicURWComDem"/>
              </a:defRPr>
            </a:lvl1pPr>
          </a:lstStyle>
          <a:p>
            <a:endParaRPr lang="en-US" sz="2800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4F9DB9D-1A21-4DDB-883A-0E6193A7BF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087" y="5692270"/>
            <a:ext cx="4695825" cy="75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42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63"/>
    </mc:Choice>
    <mc:Fallback xmlns="">
      <p:transition spd="slow" advTm="17163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17DE1A-48B2-9E92-4268-28A0BF142A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brushedge_solid_blue.png">
            <a:extLst>
              <a:ext uri="{FF2B5EF4-FFF2-40B4-BE49-F238E27FC236}">
                <a16:creationId xmlns:a16="http://schemas.microsoft.com/office/drawing/2014/main" id="{BD7FAA64-0704-6575-1D7E-0A7EECA013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" y="5259307"/>
            <a:ext cx="9144000" cy="1676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FF5E6D-42C4-99F3-5B7F-CA2771A6A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" b="1" dirty="0"/>
              <a:t>Step 2: </a:t>
            </a:r>
            <a:r>
              <a:rPr lang="en-US" altLang="zh-CN" b="1" dirty="0"/>
              <a:t>Create the python script and implement the code</a:t>
            </a:r>
            <a:endParaRPr lang="en-US" dirty="0"/>
          </a:p>
        </p:txBody>
      </p:sp>
      <p:pic>
        <p:nvPicPr>
          <p:cNvPr id="1032" name="Picture 8" descr="Image result for uva logo">
            <a:extLst>
              <a:ext uri="{FF2B5EF4-FFF2-40B4-BE49-F238E27FC236}">
                <a16:creationId xmlns:a16="http://schemas.microsoft.com/office/drawing/2014/main" id="{995CCB23-03A1-0410-C0FC-5173D2E6FA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18" y="6280388"/>
            <a:ext cx="1163053" cy="64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F26897-6A0A-CBB9-1FD5-6651BEAEBA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97496"/>
            <a:ext cx="8229600" cy="2431774"/>
          </a:xfrm>
          <a:solidFill>
            <a:schemeClr val="tx1"/>
          </a:solidFill>
        </p:spPr>
        <p:txBody>
          <a:bodyPr>
            <a:noAutofit/>
          </a:bodyPr>
          <a:lstStyle/>
          <a:p>
            <a:pPr rtl="0">
              <a:buNone/>
            </a:pPr>
            <a:r>
              <a:rPr lang="en-US" sz="1400" b="0" i="0" u="none" strike="noStrike" dirty="0">
                <a:solidFill>
                  <a:srgbClr val="569CD6"/>
                </a:solidFill>
                <a:effectLst/>
                <a:latin typeface="Courier New" panose="02070309020205020404" pitchFamily="49" charset="0"/>
              </a:rPr>
              <a:t>def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main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():</a:t>
            </a: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</a:t>
            </a:r>
            <a:r>
              <a:rPr lang="en-US" sz="1400" b="0" i="0" u="none" strike="noStrike" dirty="0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"Welcome to the Advanced Text Generator!"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)</a:t>
            </a:r>
            <a:br>
              <a:rPr lang="en-US" sz="1400" b="0" dirty="0">
                <a:effectLst/>
              </a:rPr>
            </a:b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prompt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input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"Enter your prompt text: "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)</a:t>
            </a: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max_length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4EC9B0"/>
                </a:solidFill>
                <a:effectLst/>
                <a:latin typeface="Courier New" panose="02070309020205020404" pitchFamily="49" charset="0"/>
              </a:rPr>
              <a:t>int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dirty="0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input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"Enter the maximum length of generated text (recommended 30-100): "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))</a:t>
            </a: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temperature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4EC9B0"/>
                </a:solidFill>
                <a:effectLst/>
                <a:latin typeface="Courier New" panose="02070309020205020404" pitchFamily="49" charset="0"/>
              </a:rPr>
              <a:t>float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dirty="0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input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"Enter temperature (recommended range 0.5-1.0, higher means more random): "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))</a:t>
            </a: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num_return_sequences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4EC9B0"/>
                </a:solidFill>
                <a:effectLst/>
                <a:latin typeface="Courier New" panose="02070309020205020404" pitchFamily="49" charset="0"/>
              </a:rPr>
              <a:t>int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dirty="0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input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"Enter the number of text paragraphs to generate: "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))</a:t>
            </a:r>
            <a:endParaRPr lang="en-US" sz="1400" b="0" dirty="0">
              <a:effectLst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736B60-4726-0159-5845-2783109DA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23452" y="6361774"/>
            <a:ext cx="2133600" cy="365125"/>
          </a:xfrm>
        </p:spPr>
        <p:txBody>
          <a:bodyPr/>
          <a:lstStyle/>
          <a:p>
            <a:fld id="{9E8F8BC3-73E8-DE4F-ADA8-E4790791733F}" type="slidenum">
              <a:rPr lang="en-US" smtClean="0"/>
              <a:t>10</a:t>
            </a:fld>
            <a:endParaRPr lang="en-US" dirty="0"/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789A5F6A-357F-9B2D-0447-281AEE6805F0}"/>
              </a:ext>
            </a:extLst>
          </p:cNvPr>
          <p:cNvSpPr txBox="1">
            <a:spLocks/>
          </p:cNvSpPr>
          <p:nvPr/>
        </p:nvSpPr>
        <p:spPr>
          <a:xfrm>
            <a:off x="457200" y="130338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r>
              <a:rPr lang="en-US" altLang="zh-CN" sz="2000" dirty="0">
                <a:ea typeface="Calibri"/>
                <a:cs typeface="Calibri"/>
                <a:sym typeface="Calibri"/>
              </a:rPr>
              <a:t>Allow you to enter your own prompt, </a:t>
            </a:r>
            <a:r>
              <a:rPr lang="en-US" altLang="zh-CN" sz="2000" dirty="0" err="1">
                <a:ea typeface="Calibri"/>
                <a:cs typeface="Calibri"/>
                <a:sym typeface="Calibri"/>
              </a:rPr>
              <a:t>max_length</a:t>
            </a:r>
            <a:r>
              <a:rPr lang="en-US" altLang="zh-CN" sz="2000" dirty="0">
                <a:ea typeface="Calibri"/>
                <a:cs typeface="Calibri"/>
                <a:sym typeface="Calibri"/>
              </a:rPr>
              <a:t>, temperature, and </a:t>
            </a:r>
            <a:r>
              <a:rPr lang="en-US" altLang="zh-CN" sz="2000" dirty="0" err="1">
                <a:ea typeface="Calibri"/>
                <a:cs typeface="Calibri"/>
                <a:sym typeface="Calibri"/>
              </a:rPr>
              <a:t>num_return_sequences</a:t>
            </a:r>
            <a:r>
              <a:rPr lang="en-US" altLang="zh-CN" sz="2000" dirty="0">
                <a:ea typeface="Calibri"/>
                <a:cs typeface="Calibri"/>
                <a:sym typeface="Calibri"/>
              </a:rPr>
              <a:t> in the terminal or command prompt.</a:t>
            </a:r>
          </a:p>
        </p:txBody>
      </p:sp>
    </p:spTree>
    <p:extLst>
      <p:ext uri="{BB962C8B-B14F-4D97-AF65-F5344CB8AC3E}">
        <p14:creationId xmlns:p14="http://schemas.microsoft.com/office/powerpoint/2010/main" val="210488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01906B-F8B8-C6D1-6A11-95DCEBD4C9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brushedge_solid_blue.png">
            <a:extLst>
              <a:ext uri="{FF2B5EF4-FFF2-40B4-BE49-F238E27FC236}">
                <a16:creationId xmlns:a16="http://schemas.microsoft.com/office/drawing/2014/main" id="{C75F3AAA-CBF0-A69C-2F4B-52C94F4637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" y="5259307"/>
            <a:ext cx="9144000" cy="1676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E55F2D-BBEE-06B6-AA53-6E135791C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" b="1" dirty="0"/>
              <a:t>Step 2: </a:t>
            </a:r>
            <a:r>
              <a:rPr lang="en-US" altLang="zh-CN" b="1" dirty="0"/>
              <a:t>Create the python script and implement the code</a:t>
            </a:r>
            <a:endParaRPr lang="en-US" dirty="0"/>
          </a:p>
        </p:txBody>
      </p:sp>
      <p:pic>
        <p:nvPicPr>
          <p:cNvPr id="1032" name="Picture 8" descr="Image result for uva logo">
            <a:extLst>
              <a:ext uri="{FF2B5EF4-FFF2-40B4-BE49-F238E27FC236}">
                <a16:creationId xmlns:a16="http://schemas.microsoft.com/office/drawing/2014/main" id="{BF491520-C092-DA87-4927-6463EC26C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18" y="6280388"/>
            <a:ext cx="1163053" cy="64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B15010-A214-7F6F-F7D1-B29B828C5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97496"/>
            <a:ext cx="8229600" cy="3114261"/>
          </a:xfrm>
          <a:solidFill>
            <a:schemeClr val="tx1"/>
          </a:solidFill>
        </p:spPr>
        <p:txBody>
          <a:bodyPr>
            <a:noAutofit/>
          </a:bodyPr>
          <a:lstStyle/>
          <a:p>
            <a:pPr rtl="0">
              <a:buNone/>
            </a:pPr>
            <a:r>
              <a:rPr lang="en-US" sz="1400" b="0" i="0" u="none" strike="noStrike" dirty="0">
                <a:solidFill>
                  <a:srgbClr val="569CD6"/>
                </a:solidFill>
                <a:effectLst/>
                <a:latin typeface="Courier New" panose="02070309020205020404" pitchFamily="49" charset="0"/>
              </a:rPr>
              <a:t>def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main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():</a:t>
            </a:r>
          </a:p>
          <a:p>
            <a:pPr rtl="0">
              <a:buNone/>
            </a:pPr>
            <a:endParaRPr lang="en-US" sz="1400" b="0" dirty="0">
              <a:solidFill>
                <a:srgbClr val="CCCCCC"/>
              </a:solidFill>
              <a:effectLst/>
              <a:latin typeface="Courier New" panose="02070309020205020404" pitchFamily="49" charset="0"/>
            </a:endParaRPr>
          </a:p>
          <a:p>
            <a:pPr rtl="0">
              <a:buNone/>
            </a:pPr>
            <a:r>
              <a:rPr lang="en-US" sz="1400" dirty="0">
                <a:solidFill>
                  <a:srgbClr val="CCCCCC"/>
                </a:solidFill>
                <a:latin typeface="Courier New" panose="02070309020205020404" pitchFamily="49" charset="0"/>
              </a:rPr>
              <a:t>	</a:t>
            </a:r>
            <a:r>
              <a:rPr lang="en-US" sz="1400" dirty="0">
                <a:solidFill>
                  <a:schemeClr val="accent6"/>
                </a:solidFill>
                <a:latin typeface="Courier New" panose="02070309020205020404" pitchFamily="49" charset="0"/>
              </a:rPr>
              <a:t>’’’ previous code ’’’</a:t>
            </a:r>
          </a:p>
          <a:p>
            <a:pPr rtl="0">
              <a:buNone/>
            </a:pP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</a:t>
            </a:r>
            <a:r>
              <a:rPr lang="en-US" sz="1400" b="0" i="0" u="none" strike="noStrike" dirty="0">
                <a:solidFill>
                  <a:srgbClr val="6A9955"/>
                </a:solidFill>
                <a:effectLst/>
                <a:latin typeface="Courier New" panose="02070309020205020404" pitchFamily="49" charset="0"/>
              </a:rPr>
              <a:t># Start timing</a:t>
            </a: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start_time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 err="1">
                <a:solidFill>
                  <a:srgbClr val="4EC9B0"/>
                </a:solidFill>
                <a:effectLst/>
                <a:latin typeface="Courier New" panose="02070309020205020404" pitchFamily="49" charset="0"/>
              </a:rPr>
              <a:t>time</a:t>
            </a:r>
            <a:r>
              <a:rPr lang="en-US" sz="1400" b="0" i="0" u="none" strike="noStrike" dirty="0" err="1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en-US" sz="1400" b="0" i="0" u="none" strike="noStrike" dirty="0" err="1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time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()</a:t>
            </a: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</a:t>
            </a:r>
            <a:r>
              <a:rPr lang="en-US" sz="1400" b="0" i="0" u="none" strike="noStrike" dirty="0">
                <a:solidFill>
                  <a:srgbClr val="6A9955"/>
                </a:solidFill>
                <a:effectLst/>
                <a:latin typeface="Courier New" panose="02070309020205020404" pitchFamily="49" charset="0"/>
              </a:rPr>
              <a:t># Generate text</a:t>
            </a: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generated_texts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 err="1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generate_text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prompt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max_length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max_length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temperature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temperature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num_return_sequences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num_return_sequences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)</a:t>
            </a:r>
            <a:endParaRPr lang="en-US" sz="1400" dirty="0">
              <a:solidFill>
                <a:srgbClr val="CCCCCC"/>
              </a:solidFill>
              <a:latin typeface="Courier New" panose="02070309020205020404" pitchFamily="49" charset="0"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</a:t>
            </a:r>
            <a:r>
              <a:rPr lang="en-US" sz="1400" b="0" i="0" u="none" strike="noStrike" dirty="0">
                <a:solidFill>
                  <a:srgbClr val="6A9955"/>
                </a:solidFill>
                <a:effectLst/>
                <a:latin typeface="Courier New" panose="02070309020205020404" pitchFamily="49" charset="0"/>
              </a:rPr>
              <a:t># Stop timing</a:t>
            </a: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end_time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 err="1">
                <a:solidFill>
                  <a:srgbClr val="4EC9B0"/>
                </a:solidFill>
                <a:effectLst/>
                <a:latin typeface="Courier New" panose="02070309020205020404" pitchFamily="49" charset="0"/>
              </a:rPr>
              <a:t>time</a:t>
            </a:r>
            <a:r>
              <a:rPr lang="en-US" sz="1400" b="0" i="0" u="none" strike="noStrike" dirty="0" err="1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en-US" sz="1400" b="0" i="0" u="none" strike="noStrike" dirty="0" err="1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time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()</a:t>
            </a: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</a:t>
            </a:r>
            <a:r>
              <a:rPr lang="en-US" sz="1400" b="0" i="0" u="none" strike="noStrike" dirty="0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dirty="0">
                <a:solidFill>
                  <a:srgbClr val="569CD6"/>
                </a:solidFill>
                <a:effectLst/>
                <a:latin typeface="Courier New" panose="02070309020205020404" pitchFamily="49" charset="0"/>
              </a:rPr>
              <a:t>f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lang="en-US" sz="1400" b="0" i="0" u="none" strike="noStrike" dirty="0">
                <a:solidFill>
                  <a:srgbClr val="D7BA7D"/>
                </a:solidFill>
                <a:effectLst/>
                <a:latin typeface="Courier New" panose="02070309020205020404" pitchFamily="49" charset="0"/>
              </a:rPr>
              <a:t>\</a:t>
            </a:r>
            <a:r>
              <a:rPr lang="en-US" sz="1400" b="0" i="0" u="none" strike="noStrike" dirty="0" err="1">
                <a:solidFill>
                  <a:srgbClr val="D7BA7D"/>
                </a:solidFill>
                <a:effectLst/>
                <a:latin typeface="Courier New" panose="02070309020205020404" pitchFamily="49" charset="0"/>
              </a:rPr>
              <a:t>n</a:t>
            </a:r>
            <a:r>
              <a:rPr lang="en-US" sz="1400" b="0" i="0" u="none" strike="noStrike" dirty="0" err="1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Text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 generation took: </a:t>
            </a:r>
            <a:r>
              <a:rPr lang="en-US" sz="1400" b="0" i="0" u="none" strike="noStrike" dirty="0">
                <a:solidFill>
                  <a:srgbClr val="569CD6"/>
                </a:solidFill>
                <a:effectLst/>
                <a:latin typeface="Courier New" panose="02070309020205020404" pitchFamily="49" charset="0"/>
              </a:rPr>
              <a:t>{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end_time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-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start_time</a:t>
            </a:r>
            <a:r>
              <a:rPr lang="en-US" sz="1400" b="0" i="0" u="none" strike="noStrike" dirty="0">
                <a:solidFill>
                  <a:srgbClr val="569CD6"/>
                </a:solidFill>
                <a:effectLst/>
                <a:latin typeface="Courier New" panose="02070309020205020404" pitchFamily="49" charset="0"/>
              </a:rPr>
              <a:t>:.2f}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 seconds</a:t>
            </a:r>
            <a:r>
              <a:rPr lang="en-US" sz="1400" b="0" i="0" u="none" strike="noStrike" dirty="0">
                <a:solidFill>
                  <a:srgbClr val="D7BA7D"/>
                </a:solidFill>
                <a:effectLst/>
                <a:latin typeface="Courier New" panose="02070309020205020404" pitchFamily="49" charset="0"/>
              </a:rPr>
              <a:t>\n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)</a:t>
            </a:r>
            <a:endParaRPr lang="en-US" sz="1400" b="0" dirty="0">
              <a:effectLst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D05414-B156-48EA-2CC0-1D000C479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23452" y="6361774"/>
            <a:ext cx="2133600" cy="365125"/>
          </a:xfrm>
        </p:spPr>
        <p:txBody>
          <a:bodyPr/>
          <a:lstStyle/>
          <a:p>
            <a:fld id="{9E8F8BC3-73E8-DE4F-ADA8-E4790791733F}" type="slidenum">
              <a:rPr lang="en-US" smtClean="0"/>
              <a:t>11</a:t>
            </a:fld>
            <a:endParaRPr lang="en-US" dirty="0"/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5F0644A0-8BD0-A67E-BA19-6021C8D7CDD3}"/>
              </a:ext>
            </a:extLst>
          </p:cNvPr>
          <p:cNvSpPr txBox="1">
            <a:spLocks/>
          </p:cNvSpPr>
          <p:nvPr/>
        </p:nvSpPr>
        <p:spPr>
          <a:xfrm>
            <a:off x="457200" y="130338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r>
              <a:rPr lang="en-US" altLang="zh-CN" sz="2000" dirty="0">
                <a:ea typeface="Calibri"/>
                <a:cs typeface="Calibri"/>
                <a:sym typeface="Calibri"/>
              </a:rPr>
              <a:t>  </a:t>
            </a: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r>
              <a:rPr lang="en-US" altLang="zh-CN" sz="2000" dirty="0">
                <a:ea typeface="Calibri"/>
                <a:cs typeface="Calibri"/>
                <a:sym typeface="Calibri"/>
              </a:rPr>
              <a:t>Generate the texts using defined function “</a:t>
            </a:r>
            <a:r>
              <a:rPr lang="en-US" altLang="zh-CN" sz="2000" dirty="0" err="1">
                <a:ea typeface="Calibri"/>
                <a:cs typeface="Calibri"/>
                <a:sym typeface="Calibri"/>
              </a:rPr>
              <a:t>generate_text</a:t>
            </a:r>
            <a:r>
              <a:rPr lang="en-US" altLang="zh-CN" sz="2000" dirty="0">
                <a:ea typeface="Calibri"/>
                <a:cs typeface="Calibri"/>
                <a:sym typeface="Calibri"/>
              </a:rPr>
              <a:t>()”. </a:t>
            </a: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r>
              <a:rPr lang="en-US" altLang="zh-CN" sz="2000" dirty="0">
                <a:ea typeface="Calibri"/>
                <a:cs typeface="Calibri"/>
                <a:sym typeface="Calibri"/>
              </a:rPr>
              <a:t>Collect the time required to generate the texts.</a:t>
            </a:r>
          </a:p>
        </p:txBody>
      </p:sp>
    </p:spTree>
    <p:extLst>
      <p:ext uri="{BB962C8B-B14F-4D97-AF65-F5344CB8AC3E}">
        <p14:creationId xmlns:p14="http://schemas.microsoft.com/office/powerpoint/2010/main" val="2367888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DB97CD-9E8F-1C1B-92D2-899893C644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50F3025A-6E7D-F5C7-F32A-06138C8C9658}"/>
              </a:ext>
            </a:extLst>
          </p:cNvPr>
          <p:cNvSpPr txBox="1">
            <a:spLocks/>
          </p:cNvSpPr>
          <p:nvPr/>
        </p:nvSpPr>
        <p:spPr>
          <a:xfrm>
            <a:off x="457200" y="130338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r>
              <a:rPr lang="en-US" altLang="zh-CN" sz="2000" dirty="0">
                <a:ea typeface="Calibri"/>
                <a:cs typeface="Calibri"/>
                <a:sym typeface="Calibri"/>
              </a:rPr>
              <a:t>Print out the generated texts in different paragraphs.</a:t>
            </a:r>
          </a:p>
        </p:txBody>
      </p:sp>
      <p:pic>
        <p:nvPicPr>
          <p:cNvPr id="25" name="Picture 24" descr="brushedge_solid_blue.png">
            <a:extLst>
              <a:ext uri="{FF2B5EF4-FFF2-40B4-BE49-F238E27FC236}">
                <a16:creationId xmlns:a16="http://schemas.microsoft.com/office/drawing/2014/main" id="{EF311DAA-41E8-040D-C15B-9BE6CB25E7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" y="5259307"/>
            <a:ext cx="9144000" cy="1676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1DC6CC-85E9-E7F5-977A-41D699534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" b="1" dirty="0"/>
              <a:t>Step 2: </a:t>
            </a:r>
            <a:r>
              <a:rPr lang="en-US" altLang="zh-CN" b="1" dirty="0"/>
              <a:t>Create the python script and implement the code</a:t>
            </a:r>
            <a:endParaRPr lang="en-US" dirty="0"/>
          </a:p>
        </p:txBody>
      </p:sp>
      <p:pic>
        <p:nvPicPr>
          <p:cNvPr id="1032" name="Picture 8" descr="Image result for uva logo">
            <a:extLst>
              <a:ext uri="{FF2B5EF4-FFF2-40B4-BE49-F238E27FC236}">
                <a16:creationId xmlns:a16="http://schemas.microsoft.com/office/drawing/2014/main" id="{0A1DCF08-B698-730A-AF45-EA657F3FCE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18" y="6280388"/>
            <a:ext cx="1163053" cy="64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715147-6EA2-348B-50EE-F15F5B54B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97496"/>
            <a:ext cx="8229600" cy="2186608"/>
          </a:xfrm>
          <a:solidFill>
            <a:schemeClr val="tx1"/>
          </a:solidFill>
        </p:spPr>
        <p:txBody>
          <a:bodyPr>
            <a:noAutofit/>
          </a:bodyPr>
          <a:lstStyle/>
          <a:p>
            <a:pPr rtl="0">
              <a:buNone/>
            </a:pPr>
            <a:r>
              <a:rPr lang="en-US" sz="1400" b="0" i="0" u="none" strike="noStrike" dirty="0">
                <a:solidFill>
                  <a:srgbClr val="569CD6"/>
                </a:solidFill>
                <a:effectLst/>
                <a:latin typeface="Courier New" panose="02070309020205020404" pitchFamily="49" charset="0"/>
              </a:rPr>
              <a:t>def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main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():</a:t>
            </a:r>
          </a:p>
          <a:p>
            <a:pPr rtl="0">
              <a:buNone/>
            </a:pPr>
            <a:endParaRPr lang="en-US" sz="1400" b="0" dirty="0">
              <a:solidFill>
                <a:srgbClr val="CCCCCC"/>
              </a:solidFill>
              <a:effectLst/>
              <a:latin typeface="Courier New" panose="02070309020205020404" pitchFamily="49" charset="0"/>
            </a:endParaRPr>
          </a:p>
          <a:p>
            <a:pPr rtl="0">
              <a:buNone/>
            </a:pPr>
            <a:r>
              <a:rPr lang="en-US" sz="1400" dirty="0">
                <a:solidFill>
                  <a:srgbClr val="CCCCCC"/>
                </a:solidFill>
                <a:latin typeface="Courier New" panose="02070309020205020404" pitchFamily="49" charset="0"/>
              </a:rPr>
              <a:t>	</a:t>
            </a:r>
            <a:r>
              <a:rPr lang="en-US" sz="1400" dirty="0">
                <a:solidFill>
                  <a:schemeClr val="accent6"/>
                </a:solidFill>
                <a:latin typeface="Courier New" panose="02070309020205020404" pitchFamily="49" charset="0"/>
              </a:rPr>
              <a:t>’’’ previous code ’’’</a:t>
            </a:r>
          </a:p>
          <a:p>
            <a:pPr rtl="0">
              <a:buNone/>
            </a:pP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</a:t>
            </a:r>
            <a:r>
              <a:rPr lang="en-US" sz="1400" b="0" i="0" u="none" strike="noStrike" dirty="0">
                <a:solidFill>
                  <a:srgbClr val="C586C0"/>
                </a:solidFill>
                <a:effectLst/>
                <a:latin typeface="Courier New" panose="02070309020205020404" pitchFamily="49" charset="0"/>
              </a:rPr>
              <a:t>for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i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generated_text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C586C0"/>
                </a:solidFill>
                <a:effectLst/>
                <a:latin typeface="Courier New" panose="02070309020205020404" pitchFamily="49" charset="0"/>
              </a:rPr>
              <a:t>in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4EC9B0"/>
                </a:solidFill>
                <a:effectLst/>
                <a:latin typeface="Courier New" panose="02070309020205020404" pitchFamily="49" charset="0"/>
              </a:rPr>
              <a:t>enumerate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generated_texts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dirty="0">
                <a:solidFill>
                  <a:srgbClr val="B5CEA8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):</a:t>
            </a: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    </a:t>
            </a:r>
            <a:r>
              <a:rPr lang="en-US" sz="1400" b="0" i="0" u="none" strike="noStrike" dirty="0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dirty="0" err="1">
                <a:solidFill>
                  <a:srgbClr val="569CD6"/>
                </a:solidFill>
                <a:effectLst/>
                <a:latin typeface="Courier New" panose="02070309020205020404" pitchFamily="49" charset="0"/>
              </a:rPr>
              <a:t>f</a:t>
            </a:r>
            <a:r>
              <a:rPr lang="en-US" sz="1400" b="0" i="0" u="none" strike="noStrike" dirty="0" err="1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"Generated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 Text Paragraph </a:t>
            </a:r>
            <a:r>
              <a:rPr lang="en-US" sz="1400" b="0" i="0" u="none" strike="noStrike" dirty="0">
                <a:solidFill>
                  <a:srgbClr val="569CD6"/>
                </a:solidFill>
                <a:effectLst/>
                <a:latin typeface="Courier New" panose="02070309020205020404" pitchFamily="49" charset="0"/>
              </a:rPr>
              <a:t>{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i</a:t>
            </a:r>
            <a:r>
              <a:rPr lang="en-US" sz="1400" b="0" i="0" u="none" strike="noStrike" dirty="0">
                <a:solidFill>
                  <a:srgbClr val="569CD6"/>
                </a:solidFill>
                <a:effectLst/>
                <a:latin typeface="Courier New" panose="02070309020205020404" pitchFamily="49" charset="0"/>
              </a:rPr>
              <a:t>}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:"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)</a:t>
            </a: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    </a:t>
            </a:r>
            <a:r>
              <a:rPr lang="en-US" sz="1400" b="0" i="0" u="none" strike="noStrike" dirty="0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generated_text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)</a:t>
            </a: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    </a:t>
            </a:r>
            <a:r>
              <a:rPr lang="en-US" sz="1400" b="0" i="0" u="none" strike="noStrike" dirty="0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"-"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*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B5CEA8"/>
                </a:solidFill>
                <a:effectLst/>
                <a:latin typeface="Courier New" panose="02070309020205020404" pitchFamily="49" charset="0"/>
              </a:rPr>
              <a:t>40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)</a:t>
            </a:r>
            <a:endParaRPr lang="en-US" sz="1400" b="0" dirty="0">
              <a:effectLst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85220-91E9-0983-2199-99B272405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23452" y="6361774"/>
            <a:ext cx="2133600" cy="365125"/>
          </a:xfrm>
        </p:spPr>
        <p:txBody>
          <a:bodyPr/>
          <a:lstStyle/>
          <a:p>
            <a:fld id="{9E8F8BC3-73E8-DE4F-ADA8-E4790791733F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2827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8024B6-AFB0-393B-239A-D5CB55C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2F9F9C47-9558-80D7-933F-57B94FAB44A7}"/>
              </a:ext>
            </a:extLst>
          </p:cNvPr>
          <p:cNvSpPr txBox="1">
            <a:spLocks/>
          </p:cNvSpPr>
          <p:nvPr/>
        </p:nvSpPr>
        <p:spPr>
          <a:xfrm>
            <a:off x="457200" y="130338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r>
              <a:rPr lang="en-US" altLang="zh-CN" sz="2000" dirty="0">
                <a:ea typeface="Calibri"/>
                <a:cs typeface="Calibri"/>
                <a:sym typeface="Calibri"/>
              </a:rPr>
              <a:t>Save your generated texts using the defined function “</a:t>
            </a:r>
            <a:r>
              <a:rPr lang="en-US" altLang="zh-CN" sz="2000" dirty="0" err="1">
                <a:ea typeface="Calibri"/>
                <a:cs typeface="Calibri"/>
                <a:sym typeface="Calibri"/>
              </a:rPr>
              <a:t>save_to_file</a:t>
            </a:r>
            <a:r>
              <a:rPr lang="en-US" altLang="zh-CN" sz="2000" dirty="0">
                <a:ea typeface="Calibri"/>
                <a:cs typeface="Calibri"/>
                <a:sym typeface="Calibri"/>
              </a:rPr>
              <a:t>()”.</a:t>
            </a:r>
          </a:p>
        </p:txBody>
      </p:sp>
      <p:pic>
        <p:nvPicPr>
          <p:cNvPr id="25" name="Picture 24" descr="brushedge_solid_blue.png">
            <a:extLst>
              <a:ext uri="{FF2B5EF4-FFF2-40B4-BE49-F238E27FC236}">
                <a16:creationId xmlns:a16="http://schemas.microsoft.com/office/drawing/2014/main" id="{6C14A045-68C3-C096-2BBC-2474FF2E13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" y="5259307"/>
            <a:ext cx="9144000" cy="1676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738E02-A9EA-29D2-2B42-153B63F63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" b="1" dirty="0"/>
              <a:t>Step 2: </a:t>
            </a:r>
            <a:r>
              <a:rPr lang="en-US" altLang="zh-CN" b="1" dirty="0"/>
              <a:t>Create the python script and implement the code</a:t>
            </a:r>
            <a:endParaRPr lang="en-US" dirty="0"/>
          </a:p>
        </p:txBody>
      </p:sp>
      <p:pic>
        <p:nvPicPr>
          <p:cNvPr id="1032" name="Picture 8" descr="Image result for uva logo">
            <a:extLst>
              <a:ext uri="{FF2B5EF4-FFF2-40B4-BE49-F238E27FC236}">
                <a16:creationId xmlns:a16="http://schemas.microsoft.com/office/drawing/2014/main" id="{7F8CEBE0-0B62-84D0-005B-5D224CC774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18" y="6280388"/>
            <a:ext cx="1163053" cy="64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16C3ED-50B0-A7A5-B991-B65CBD19D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97495"/>
            <a:ext cx="8229600" cy="2385391"/>
          </a:xfrm>
          <a:solidFill>
            <a:schemeClr val="tx1"/>
          </a:solidFill>
        </p:spPr>
        <p:txBody>
          <a:bodyPr>
            <a:noAutofit/>
          </a:bodyPr>
          <a:lstStyle/>
          <a:p>
            <a:pPr rtl="0">
              <a:buNone/>
            </a:pPr>
            <a:r>
              <a:rPr lang="en-US" sz="1400" b="0" i="0" u="none" strike="noStrike" dirty="0">
                <a:solidFill>
                  <a:srgbClr val="569CD6"/>
                </a:solidFill>
                <a:effectLst/>
                <a:latin typeface="Courier New" panose="02070309020205020404" pitchFamily="49" charset="0"/>
              </a:rPr>
              <a:t>def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main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():</a:t>
            </a:r>
          </a:p>
          <a:p>
            <a:pPr rtl="0">
              <a:buNone/>
            </a:pPr>
            <a:endParaRPr lang="en-US" sz="1400" b="0" dirty="0">
              <a:solidFill>
                <a:srgbClr val="CCCCCC"/>
              </a:solidFill>
              <a:effectLst/>
              <a:latin typeface="Courier New" panose="02070309020205020404" pitchFamily="49" charset="0"/>
            </a:endParaRPr>
          </a:p>
          <a:p>
            <a:pPr rtl="0">
              <a:buNone/>
            </a:pPr>
            <a:r>
              <a:rPr lang="en-US" sz="1400" dirty="0">
                <a:solidFill>
                  <a:srgbClr val="CCCCCC"/>
                </a:solidFill>
                <a:latin typeface="Courier New" panose="02070309020205020404" pitchFamily="49" charset="0"/>
              </a:rPr>
              <a:t>	</a:t>
            </a:r>
            <a:r>
              <a:rPr lang="en-US" sz="1400" dirty="0">
                <a:solidFill>
                  <a:schemeClr val="accent6"/>
                </a:solidFill>
                <a:latin typeface="Courier New" panose="02070309020205020404" pitchFamily="49" charset="0"/>
              </a:rPr>
              <a:t>’’’ previous code ’’’</a:t>
            </a:r>
          </a:p>
          <a:p>
            <a:pPr rtl="0">
              <a:buNone/>
            </a:pP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save_choice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input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"Would you like to save the generated text to a file? (yes/no): "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)</a:t>
            </a: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</a:t>
            </a:r>
            <a:r>
              <a:rPr lang="en-US" sz="1400" b="0" i="0" u="none" strike="noStrike" dirty="0">
                <a:solidFill>
                  <a:srgbClr val="C586C0"/>
                </a:solidFill>
                <a:effectLst/>
                <a:latin typeface="Courier New" panose="02070309020205020404" pitchFamily="49" charset="0"/>
              </a:rPr>
              <a:t>if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save_choice</a:t>
            </a:r>
            <a:r>
              <a:rPr lang="en-US" sz="1400" b="0" i="0" u="none" strike="noStrike" dirty="0" err="1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en-US" sz="1400" b="0" i="0" u="none" strike="noStrike" dirty="0" err="1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lower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() 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==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'yes'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:</a:t>
            </a: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    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all_texts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lang="en-US" sz="1400" b="0" i="0" u="none" strike="noStrike" dirty="0">
                <a:solidFill>
                  <a:srgbClr val="D7BA7D"/>
                </a:solidFill>
                <a:effectLst/>
                <a:latin typeface="Courier New" panose="02070309020205020404" pitchFamily="49" charset="0"/>
              </a:rPr>
              <a:t>\n\</a:t>
            </a:r>
            <a:r>
              <a:rPr lang="en-US" sz="1400" b="0" i="0" u="none" strike="noStrike" dirty="0" err="1">
                <a:solidFill>
                  <a:srgbClr val="D7BA7D"/>
                </a:solidFill>
                <a:effectLst/>
                <a:latin typeface="Courier New" panose="02070309020205020404" pitchFamily="49" charset="0"/>
              </a:rPr>
              <a:t>n</a:t>
            </a:r>
            <a:r>
              <a:rPr lang="en-US" sz="1400" b="0" i="0" u="none" strike="noStrike" dirty="0" err="1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lang="en-US" sz="1400" b="0" i="0" u="none" strike="noStrike" dirty="0" err="1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en-US" sz="1400" b="0" i="0" u="none" strike="noStrike" dirty="0" err="1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join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generated_texts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)</a:t>
            </a: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    </a:t>
            </a:r>
            <a:r>
              <a:rPr lang="en-US" sz="1400" b="0" i="0" u="none" strike="noStrike" dirty="0" err="1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save_to_file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all_texts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)</a:t>
            </a:r>
            <a:endParaRPr lang="en-US" sz="1400" b="0" dirty="0">
              <a:effectLst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357AF5-4AC5-08F6-EBB4-F2D472474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23452" y="6361774"/>
            <a:ext cx="2133600" cy="365125"/>
          </a:xfrm>
        </p:spPr>
        <p:txBody>
          <a:bodyPr/>
          <a:lstStyle/>
          <a:p>
            <a:fld id="{9E8F8BC3-73E8-DE4F-ADA8-E4790791733F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17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14F201-8167-17F3-53C1-213CA3D211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brushedge_solid_blue.png">
            <a:extLst>
              <a:ext uri="{FF2B5EF4-FFF2-40B4-BE49-F238E27FC236}">
                <a16:creationId xmlns:a16="http://schemas.microsoft.com/office/drawing/2014/main" id="{E5AB5FAD-4188-5423-5A51-804F2A41C3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" y="5259307"/>
            <a:ext cx="9144000" cy="1676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66C5A8-9B39-1BF2-D742-0719078D8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b="1" dirty="0"/>
              <a:t>Step 3: </a:t>
            </a:r>
            <a:r>
              <a:rPr lang="en-US" b="1" dirty="0"/>
              <a:t>Run the Application</a:t>
            </a:r>
            <a:endParaRPr lang="en-US" dirty="0"/>
          </a:p>
        </p:txBody>
      </p:sp>
      <p:pic>
        <p:nvPicPr>
          <p:cNvPr id="1032" name="Picture 8" descr="Image result for uva logo">
            <a:extLst>
              <a:ext uri="{FF2B5EF4-FFF2-40B4-BE49-F238E27FC236}">
                <a16:creationId xmlns:a16="http://schemas.microsoft.com/office/drawing/2014/main" id="{4DCF996B-63F7-8087-99D6-5F6F9E84EC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18" y="6280388"/>
            <a:ext cx="1163053" cy="64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252E18-45C0-8855-0D03-DEC678FD19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03385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8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altLang="zh-CN" sz="2800" dirty="0">
                <a:ea typeface="Calibri"/>
                <a:cs typeface="Calibri"/>
                <a:sym typeface="Calibri"/>
              </a:rPr>
              <a:t>Open your terminal or command prompt and navigate to the directory of ‘text_generator.py’.</a:t>
            </a: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8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altLang="zh-CN" sz="2800" dirty="0">
                <a:ea typeface="Calibri"/>
                <a:cs typeface="Calibri"/>
                <a:sym typeface="Calibri"/>
              </a:rPr>
              <a:t>Run the python script ‘text_generator.py’ (you may use ‘python3’ here).</a:t>
            </a: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800" dirty="0">
              <a:ea typeface="Calibri"/>
              <a:cs typeface="Calibri"/>
              <a:sym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CABC4-F148-A9DB-4225-5812E7ED0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23452" y="6361774"/>
            <a:ext cx="2133600" cy="365125"/>
          </a:xfrm>
        </p:spPr>
        <p:txBody>
          <a:bodyPr/>
          <a:lstStyle/>
          <a:p>
            <a:fld id="{9E8F8BC3-73E8-DE4F-ADA8-E4790791733F}" type="slidenum">
              <a:rPr lang="en-US" smtClean="0"/>
              <a:t>14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71C137-028D-BC29-FA93-8A2CC52A67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8993" y="4704786"/>
            <a:ext cx="3546624" cy="554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6722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41429D-876C-767E-776C-3C587B4EF8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brushedge_solid_blue.png">
            <a:extLst>
              <a:ext uri="{FF2B5EF4-FFF2-40B4-BE49-F238E27FC236}">
                <a16:creationId xmlns:a16="http://schemas.microsoft.com/office/drawing/2014/main" id="{9A876BAE-FF47-179C-CE47-682373803D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" y="5259307"/>
            <a:ext cx="9144000" cy="1676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EEADB7-EB3B-4213-1F1E-50D8C778F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b="1" dirty="0"/>
              <a:t>Step 4: </a:t>
            </a:r>
            <a:r>
              <a:rPr lang="en-US" b="1" dirty="0"/>
              <a:t>Test and Experiment</a:t>
            </a:r>
            <a:endParaRPr lang="en-US" dirty="0"/>
          </a:p>
        </p:txBody>
      </p:sp>
      <p:pic>
        <p:nvPicPr>
          <p:cNvPr id="1032" name="Picture 8" descr="Image result for uva logo">
            <a:extLst>
              <a:ext uri="{FF2B5EF4-FFF2-40B4-BE49-F238E27FC236}">
                <a16:creationId xmlns:a16="http://schemas.microsoft.com/office/drawing/2014/main" id="{3A3BE8AA-2B6A-0AAB-3219-DA760B3954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18" y="6280388"/>
            <a:ext cx="1163053" cy="64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129527-DA54-5DEF-63B2-AF810AA65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03385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8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altLang="zh-CN" sz="2800" dirty="0">
                <a:ea typeface="Calibri"/>
                <a:cs typeface="Calibri"/>
                <a:sym typeface="Calibri"/>
              </a:rPr>
              <a:t>Try different prompts and explore how the model responds to various input prompts.</a:t>
            </a: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8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altLang="zh-CN" sz="2800" dirty="0">
                <a:ea typeface="Calibri"/>
                <a:cs typeface="Calibri"/>
                <a:sym typeface="Calibri"/>
              </a:rPr>
              <a:t>Try different values for maximum length, temperature, and number of outputs. Observe how it influences the generated text.</a:t>
            </a: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800" dirty="0">
              <a:ea typeface="Calibri"/>
              <a:cs typeface="Calibri"/>
              <a:sym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F7439-63E4-E87C-DDF8-FC250150F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23452" y="6361774"/>
            <a:ext cx="2133600" cy="365125"/>
          </a:xfrm>
        </p:spPr>
        <p:txBody>
          <a:bodyPr/>
          <a:lstStyle/>
          <a:p>
            <a:fld id="{9E8F8BC3-73E8-DE4F-ADA8-E4790791733F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4834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A223F4-0B46-0E90-D75D-4B7D9D2F37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brushedge_solid_blue.png">
            <a:extLst>
              <a:ext uri="{FF2B5EF4-FFF2-40B4-BE49-F238E27FC236}">
                <a16:creationId xmlns:a16="http://schemas.microsoft.com/office/drawing/2014/main" id="{AF90E78E-96F0-AF04-5D9E-942CAB5D09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" y="5259307"/>
            <a:ext cx="9144000" cy="1676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059263-A143-3C1B-4A59-2021FC82D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" b="1" dirty="0"/>
              <a:t>Step 5: </a:t>
            </a:r>
            <a:r>
              <a:rPr lang="en-US" altLang="zh-CN" b="1" dirty="0"/>
              <a:t>Observation and Conclusion</a:t>
            </a:r>
            <a:endParaRPr lang="en-US" dirty="0"/>
          </a:p>
        </p:txBody>
      </p:sp>
      <p:pic>
        <p:nvPicPr>
          <p:cNvPr id="1032" name="Picture 8" descr="Image result for uva logo">
            <a:extLst>
              <a:ext uri="{FF2B5EF4-FFF2-40B4-BE49-F238E27FC236}">
                <a16:creationId xmlns:a16="http://schemas.microsoft.com/office/drawing/2014/main" id="{0A6C1EB2-43E4-4D96-9F1A-F64DEE990F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18" y="6280388"/>
            <a:ext cx="1163053" cy="64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154F8A-4A12-5006-454D-F9FBC30959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03385"/>
            <a:ext cx="8229600" cy="4525963"/>
          </a:xfrm>
        </p:spPr>
        <p:txBody>
          <a:bodyPr>
            <a:normAutofit fontScale="92500"/>
          </a:bodyPr>
          <a:lstStyle/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8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altLang="zh-CN" sz="2800" dirty="0">
                <a:ea typeface="Calibri"/>
                <a:cs typeface="Calibri"/>
                <a:sym typeface="Calibri"/>
              </a:rPr>
              <a:t>Make your own observation and conclusion about how the results will change when you have different parameters, especially different temperatures.</a:t>
            </a: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8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altLang="zh-CN" sz="2800" dirty="0">
                <a:ea typeface="Calibri"/>
                <a:cs typeface="Calibri"/>
                <a:sym typeface="Calibri"/>
              </a:rPr>
              <a:t>Please write down your observations and conclusions in a Word document, and take a screenshot of your outputs and put it in the Word document. Once completed, upload the document to the quiz.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D11F26-3D9B-5B1A-77AD-61B28A617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23452" y="6361774"/>
            <a:ext cx="2133600" cy="365125"/>
          </a:xfrm>
        </p:spPr>
        <p:txBody>
          <a:bodyPr/>
          <a:lstStyle/>
          <a:p>
            <a:fld id="{9E8F8BC3-73E8-DE4F-ADA8-E4790791733F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0692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7C0DFC-4099-B44D-8E6D-D3FAC06B3A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brushedge_solid_blue.png">
            <a:extLst>
              <a:ext uri="{FF2B5EF4-FFF2-40B4-BE49-F238E27FC236}">
                <a16:creationId xmlns:a16="http://schemas.microsoft.com/office/drawing/2014/main" id="{3816AC94-DEDE-8A34-E906-E55DBA7731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" y="5259307"/>
            <a:ext cx="9144000" cy="1676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1C668B7-BCA2-6D55-12EB-5E05616DD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" b="1" dirty="0"/>
              <a:t>Step 5: </a:t>
            </a:r>
            <a:r>
              <a:rPr lang="en-US" altLang="zh-CN" b="1" dirty="0"/>
              <a:t>Observation and Conclusion</a:t>
            </a:r>
            <a:endParaRPr lang="en-US" dirty="0"/>
          </a:p>
        </p:txBody>
      </p:sp>
      <p:pic>
        <p:nvPicPr>
          <p:cNvPr id="1032" name="Picture 8" descr="Image result for uva logo">
            <a:extLst>
              <a:ext uri="{FF2B5EF4-FFF2-40B4-BE49-F238E27FC236}">
                <a16:creationId xmlns:a16="http://schemas.microsoft.com/office/drawing/2014/main" id="{78208498-1010-0BDC-8710-CFE6ADB375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18" y="6280388"/>
            <a:ext cx="1163053" cy="64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7A5AC5-F7CE-BD5D-9448-B4EEC9A8E1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03385"/>
            <a:ext cx="8229600" cy="4525963"/>
          </a:xfrm>
        </p:spPr>
        <p:txBody>
          <a:bodyPr>
            <a:normAutofit lnSpcReduction="10000"/>
          </a:bodyPr>
          <a:lstStyle/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800" dirty="0"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r>
              <a:rPr lang="en-US" altLang="zh-CN" sz="2800" dirty="0">
                <a:ea typeface="Calibri"/>
                <a:cs typeface="Calibri"/>
                <a:sym typeface="Calibri"/>
              </a:rPr>
              <a:t>Sample of your observation and conclusion:</a:t>
            </a: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r>
              <a:rPr lang="en-US" altLang="zh-CN" sz="2800" dirty="0">
                <a:ea typeface="Calibri"/>
                <a:cs typeface="Calibri"/>
                <a:sym typeface="Calibri"/>
              </a:rPr>
              <a:t>	When the temperature changes from XX to XX, the different generated text paragraphs tends to be more coherent/creative, and they are more similar/different with each other.</a:t>
            </a: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r>
              <a:rPr lang="en-US" altLang="zh-CN" sz="2800" dirty="0">
                <a:ea typeface="Calibri"/>
                <a:cs typeface="Calibri"/>
                <a:sym typeface="Calibri"/>
              </a:rPr>
              <a:t>	Thus the temperature will affect the XXX of the text generation process, where the low/high temperature generates more predictable texts and vice versa.</a:t>
            </a: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800" dirty="0">
              <a:ea typeface="Calibri"/>
              <a:cs typeface="Calibri"/>
              <a:sym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E614F7-CCA1-4642-33F6-45A554CE7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23452" y="6361774"/>
            <a:ext cx="2133600" cy="365125"/>
          </a:xfrm>
        </p:spPr>
        <p:txBody>
          <a:bodyPr/>
          <a:lstStyle/>
          <a:p>
            <a:fld id="{9E8F8BC3-73E8-DE4F-ADA8-E4790791733F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387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brushedge_solid_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" y="5259307"/>
            <a:ext cx="9144000" cy="1676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99A375-73B6-46C9-A92D-E339CB542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b="1" dirty="0"/>
              <a:t>The Goal of This LLM Quiz</a:t>
            </a:r>
            <a:endParaRPr lang="en-US" dirty="0"/>
          </a:p>
        </p:txBody>
      </p:sp>
      <p:pic>
        <p:nvPicPr>
          <p:cNvPr id="1032" name="Picture 8" descr="Image result for uva logo">
            <a:extLst>
              <a:ext uri="{FF2B5EF4-FFF2-40B4-BE49-F238E27FC236}">
                <a16:creationId xmlns:a16="http://schemas.microsoft.com/office/drawing/2014/main" id="{A262EF65-9B05-4C05-90F7-C5B1ED1D0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18" y="6280388"/>
            <a:ext cx="1163053" cy="64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F943D4-A3FE-4993-952D-D24D04DA8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03385"/>
            <a:ext cx="8229600" cy="4525963"/>
          </a:xfrm>
        </p:spPr>
        <p:txBody>
          <a:bodyPr anchor="ctr">
            <a:normAutofit/>
          </a:bodyPr>
          <a:lstStyle/>
          <a:p>
            <a:pPr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40000"/>
            </a:pPr>
            <a:r>
              <a:rPr lang="en-US" altLang="zh-CN" sz="2400" b="0" i="0" u="none" strike="noStrike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Leverage </a:t>
            </a:r>
            <a:r>
              <a:rPr lang="en-US" sz="2400" b="0" i="0" u="none" strike="noStrike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state-of-the-art natural language processing (NLP) techniques to generate coherent and contextually relevant text based on the input.</a:t>
            </a:r>
          </a:p>
          <a:p>
            <a:pPr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40000"/>
            </a:pPr>
            <a:endParaRPr lang="en-US" sz="2400" b="0" i="0" u="none" strike="noStrike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40000"/>
            </a:pPr>
            <a:r>
              <a:rPr lang="en-US" sz="2400" b="0" i="0" u="none" strike="noStrike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Explore the creative capabilities of AI in text generation by utilizing the Hugging Face “transformers” library and the GPT-2 model.</a:t>
            </a: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40000"/>
              <a:buNone/>
            </a:pPr>
            <a:endParaRPr lang="en-US" sz="1800" dirty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623452" y="6361774"/>
            <a:ext cx="2133600" cy="365125"/>
          </a:xfrm>
        </p:spPr>
        <p:txBody>
          <a:bodyPr/>
          <a:lstStyle/>
          <a:p>
            <a:fld id="{9E8F8BC3-73E8-DE4F-ADA8-E4790791733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074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DFC4F5-06AD-BADD-A78A-F76C36D778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brushedge_solid_blue.png">
            <a:extLst>
              <a:ext uri="{FF2B5EF4-FFF2-40B4-BE49-F238E27FC236}">
                <a16:creationId xmlns:a16="http://schemas.microsoft.com/office/drawing/2014/main" id="{2A3910F3-F7CE-21AD-D0A7-5A2BBFD46F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" y="5259307"/>
            <a:ext cx="9144000" cy="1676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AF9512-9658-FCC1-1F30-32B089374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b="1" dirty="0"/>
              <a:t>Overview</a:t>
            </a:r>
            <a:endParaRPr lang="en-US" dirty="0"/>
          </a:p>
        </p:txBody>
      </p:sp>
      <p:pic>
        <p:nvPicPr>
          <p:cNvPr id="1032" name="Picture 8" descr="Image result for uva logo">
            <a:extLst>
              <a:ext uri="{FF2B5EF4-FFF2-40B4-BE49-F238E27FC236}">
                <a16:creationId xmlns:a16="http://schemas.microsoft.com/office/drawing/2014/main" id="{14609D67-449E-ACB4-7D11-180D7DD11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18" y="6280388"/>
            <a:ext cx="1163053" cy="64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FC2930-245D-3C80-32F1-85E2014AA7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03385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40000"/>
            </a:pPr>
            <a:endParaRPr lang="en-US" altLang="zh-CN" sz="2800" dirty="0">
              <a:ea typeface="Calibri"/>
              <a:cs typeface="Calibri"/>
              <a:sym typeface="Calibri"/>
            </a:endParaRPr>
          </a:p>
          <a:p>
            <a:pPr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40000"/>
            </a:pPr>
            <a:r>
              <a:rPr lang="en-US" altLang="zh-CN" sz="2800" dirty="0">
                <a:ea typeface="Calibri"/>
                <a:cs typeface="Calibri"/>
                <a:sym typeface="Calibri"/>
              </a:rPr>
              <a:t>Create an application using the Hugging Face “transformers” library and GPT-2 model.</a:t>
            </a:r>
          </a:p>
          <a:p>
            <a:pPr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40000"/>
            </a:pPr>
            <a:r>
              <a:rPr lang="en-US" altLang="zh-CN" sz="2800" dirty="0">
                <a:ea typeface="Calibri"/>
                <a:cs typeface="Calibri"/>
                <a:sym typeface="Calibri"/>
              </a:rPr>
              <a:t>Input a prompt and customize text generation parameters. </a:t>
            </a:r>
          </a:p>
          <a:p>
            <a:pPr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40000"/>
            </a:pPr>
            <a:r>
              <a:rPr lang="en-US" altLang="zh-CN" sz="2800" dirty="0">
                <a:ea typeface="Calibri"/>
                <a:cs typeface="Calibri"/>
                <a:sym typeface="Calibri"/>
              </a:rPr>
              <a:t>Save and compare the results from different parameters and make your own conclusion.</a:t>
            </a:r>
            <a:endParaRPr lang="en-US" sz="2400" dirty="0">
              <a:ea typeface="Calibri"/>
              <a:cs typeface="Calibri"/>
              <a:sym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5A3CE-CA68-190C-8DBE-ADC842E49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23452" y="6361774"/>
            <a:ext cx="2133600" cy="365125"/>
          </a:xfrm>
        </p:spPr>
        <p:txBody>
          <a:bodyPr/>
          <a:lstStyle/>
          <a:p>
            <a:fld id="{9E8F8BC3-73E8-DE4F-ADA8-E4790791733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146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F750A3-4061-4969-05C3-0D6A9CFA23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brushedge_solid_blue.png">
            <a:extLst>
              <a:ext uri="{FF2B5EF4-FFF2-40B4-BE49-F238E27FC236}">
                <a16:creationId xmlns:a16="http://schemas.microsoft.com/office/drawing/2014/main" id="{DA23216D-853B-2EBD-5916-0D083CCEC0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" y="5259307"/>
            <a:ext cx="9144000" cy="1676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688B65-EA26-0B7B-9019-C8DBB1C59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b="1" dirty="0"/>
              <a:t>Step 1: </a:t>
            </a:r>
            <a:r>
              <a:rPr lang="en-US" b="1" dirty="0"/>
              <a:t>Install Required Packages</a:t>
            </a:r>
            <a:endParaRPr lang="en-US" dirty="0"/>
          </a:p>
        </p:txBody>
      </p:sp>
      <p:pic>
        <p:nvPicPr>
          <p:cNvPr id="1032" name="Picture 8" descr="Image result for uva logo">
            <a:extLst>
              <a:ext uri="{FF2B5EF4-FFF2-40B4-BE49-F238E27FC236}">
                <a16:creationId xmlns:a16="http://schemas.microsoft.com/office/drawing/2014/main" id="{E1A3FF4C-B4C2-EC65-5CA5-48421B0F49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18" y="6280388"/>
            <a:ext cx="1163053" cy="64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F3626C-179E-42ED-6047-827B4D980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03385"/>
            <a:ext cx="8229600" cy="4525963"/>
          </a:xfrm>
        </p:spPr>
        <p:txBody>
          <a:bodyPr>
            <a:normAutofit lnSpcReduction="10000"/>
          </a:bodyPr>
          <a:lstStyle/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8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altLang="zh-CN" sz="2800" dirty="0">
                <a:ea typeface="Calibri"/>
                <a:cs typeface="Calibri"/>
                <a:sym typeface="Calibri"/>
              </a:rPr>
              <a:t>Install Python 3.7 or later version.</a:t>
            </a: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r>
              <a:rPr lang="en-US" altLang="zh-CN" sz="2800" dirty="0">
                <a:ea typeface="Calibri"/>
                <a:cs typeface="Calibri"/>
                <a:sym typeface="Calibri"/>
              </a:rPr>
              <a:t>	</a:t>
            </a:r>
            <a:r>
              <a:rPr lang="en-US" altLang="zh-CN" sz="2800" dirty="0">
                <a:ea typeface="Calibri"/>
                <a:cs typeface="Calibri"/>
                <a:sym typeface="Calibri"/>
                <a:hlinkClick r:id="rId5"/>
              </a:rPr>
              <a:t>https://www.python.org/downloads/</a:t>
            </a:r>
            <a:endParaRPr lang="en-US" altLang="zh-CN" sz="28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8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altLang="zh-CN" sz="2800" dirty="0">
                <a:ea typeface="Calibri"/>
                <a:cs typeface="Calibri"/>
                <a:sym typeface="Calibri"/>
              </a:rPr>
              <a:t>Open your terminal or command prompt:</a:t>
            </a: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r>
              <a:rPr lang="en-US" altLang="zh-CN" sz="2800" dirty="0">
                <a:ea typeface="Calibri"/>
                <a:cs typeface="Calibri"/>
                <a:sym typeface="Calibri"/>
              </a:rPr>
              <a:t>	Windows: Press “Win + R” and search “</a:t>
            </a:r>
            <a:r>
              <a:rPr lang="en-US" altLang="zh-CN" sz="2800" dirty="0" err="1">
                <a:ea typeface="Calibri"/>
                <a:cs typeface="Calibri"/>
                <a:sym typeface="Calibri"/>
              </a:rPr>
              <a:t>cmd</a:t>
            </a:r>
            <a:r>
              <a:rPr lang="en-US" altLang="zh-CN" sz="2800" dirty="0">
                <a:ea typeface="Calibri"/>
                <a:cs typeface="Calibri"/>
                <a:sym typeface="Calibri"/>
              </a:rPr>
              <a:t>”</a:t>
            </a: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r>
              <a:rPr lang="en-US" altLang="zh-CN" sz="2800" dirty="0">
                <a:ea typeface="Calibri"/>
                <a:cs typeface="Calibri"/>
                <a:sym typeface="Calibri"/>
              </a:rPr>
              <a:t>	MacOS: Press “</a:t>
            </a:r>
            <a:r>
              <a:rPr lang="en-US" altLang="zh-CN" sz="2800" dirty="0" err="1">
                <a:ea typeface="Calibri"/>
                <a:cs typeface="Calibri"/>
                <a:sym typeface="Calibri"/>
              </a:rPr>
              <a:t>Cmd</a:t>
            </a:r>
            <a:r>
              <a:rPr lang="en-US" altLang="zh-CN" sz="2800" dirty="0">
                <a:ea typeface="Calibri"/>
                <a:cs typeface="Calibri"/>
                <a:sym typeface="Calibri"/>
              </a:rPr>
              <a:t> + Space” and search “Terminal”. </a:t>
            </a: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r>
              <a:rPr lang="en-US" altLang="zh-CN" sz="2800" dirty="0">
                <a:ea typeface="Calibri"/>
                <a:cs typeface="Calibri"/>
                <a:sym typeface="Calibri"/>
              </a:rPr>
              <a:t>	Linux: Press “Ctrl + Alt + T”.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9CF903-75D8-4D67-3F89-E60CE6D32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23452" y="6361774"/>
            <a:ext cx="2133600" cy="365125"/>
          </a:xfrm>
        </p:spPr>
        <p:txBody>
          <a:bodyPr/>
          <a:lstStyle/>
          <a:p>
            <a:fld id="{9E8F8BC3-73E8-DE4F-ADA8-E4790791733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505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E13CF-BF50-8EF4-94B5-0041DDAB51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brushedge_solid_blue.png">
            <a:extLst>
              <a:ext uri="{FF2B5EF4-FFF2-40B4-BE49-F238E27FC236}">
                <a16:creationId xmlns:a16="http://schemas.microsoft.com/office/drawing/2014/main" id="{B68A4EAD-28AF-DB1C-1BE6-F744362937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" y="5259307"/>
            <a:ext cx="9144000" cy="1676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A45E96-488A-24DF-95EB-B936910C3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b="1" dirty="0"/>
              <a:t>Step 1: </a:t>
            </a:r>
            <a:r>
              <a:rPr lang="en-US" b="1" dirty="0"/>
              <a:t>Install Required Packages</a:t>
            </a:r>
            <a:endParaRPr lang="en-US" dirty="0"/>
          </a:p>
        </p:txBody>
      </p:sp>
      <p:pic>
        <p:nvPicPr>
          <p:cNvPr id="1032" name="Picture 8" descr="Image result for uva logo">
            <a:extLst>
              <a:ext uri="{FF2B5EF4-FFF2-40B4-BE49-F238E27FC236}">
                <a16:creationId xmlns:a16="http://schemas.microsoft.com/office/drawing/2014/main" id="{C05AA39B-6C57-3935-B73C-C4AF5056C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18" y="6280388"/>
            <a:ext cx="1163053" cy="64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E2E598-A18C-CEFF-80A4-DA1F40C8F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03385"/>
            <a:ext cx="82296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endParaRPr lang="en-US" altLang="zh-CN" sz="2800" dirty="0"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r>
              <a:rPr lang="en-US" altLang="zh-CN" sz="2800" dirty="0">
                <a:ea typeface="Calibri"/>
                <a:cs typeface="Calibri"/>
                <a:sym typeface="Calibri"/>
              </a:rPr>
              <a:t>3.  Install the necessary packages in your terminal or 	command prompt (you may use ‘pip3’ here).</a:t>
            </a: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800" dirty="0">
              <a:ea typeface="Calibri"/>
              <a:cs typeface="Calibri"/>
              <a:sym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9EBDE-9B42-1089-787D-2CF954C0F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23452" y="6361774"/>
            <a:ext cx="2133600" cy="365125"/>
          </a:xfrm>
        </p:spPr>
        <p:txBody>
          <a:bodyPr/>
          <a:lstStyle/>
          <a:p>
            <a:fld id="{9E8F8BC3-73E8-DE4F-ADA8-E4790791733F}" type="slidenum">
              <a:rPr lang="en-US" smtClean="0"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03F1E0-2A5E-2677-2B9D-90DEED4F16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4552" y="3062247"/>
            <a:ext cx="3695700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04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A81198-260B-7110-2033-7BB1C75A78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brushedge_solid_blue.png">
            <a:extLst>
              <a:ext uri="{FF2B5EF4-FFF2-40B4-BE49-F238E27FC236}">
                <a16:creationId xmlns:a16="http://schemas.microsoft.com/office/drawing/2014/main" id="{0577A700-84D5-DE34-A34D-21624CA176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" y="5259307"/>
            <a:ext cx="9144000" cy="1676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723BD9-FDD9-8C29-D493-19D2937D9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" b="1" dirty="0"/>
              <a:t>Step 2: </a:t>
            </a:r>
            <a:r>
              <a:rPr lang="en-US" altLang="zh-CN" b="1" dirty="0"/>
              <a:t>Create the python script and implement the code</a:t>
            </a:r>
            <a:endParaRPr lang="en-US" dirty="0"/>
          </a:p>
        </p:txBody>
      </p:sp>
      <p:pic>
        <p:nvPicPr>
          <p:cNvPr id="1032" name="Picture 8" descr="Image result for uva logo">
            <a:extLst>
              <a:ext uri="{FF2B5EF4-FFF2-40B4-BE49-F238E27FC236}">
                <a16:creationId xmlns:a16="http://schemas.microsoft.com/office/drawing/2014/main" id="{877098FC-B6C6-C478-FDD6-86BD2D289A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18" y="6280388"/>
            <a:ext cx="1163053" cy="64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C600E7-D2AA-CE0D-09E6-C4AF5DA8E8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03385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8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altLang="zh-CN" sz="2800" dirty="0">
                <a:ea typeface="Calibri"/>
                <a:cs typeface="Calibri"/>
                <a:sym typeface="Calibri"/>
              </a:rPr>
              <a:t>Create a new python file with the name ‘text_generator.py’ or any name you prefer.</a:t>
            </a: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8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altLang="zh-CN" sz="2800" dirty="0">
                <a:ea typeface="Calibri"/>
                <a:cs typeface="Calibri"/>
                <a:sym typeface="Calibri"/>
              </a:rPr>
              <a:t>Copy and paste the code from the quiz introduction in the Canvas “Files” folder into your created ‘text_generator.py’ file.</a:t>
            </a: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800" dirty="0">
              <a:ea typeface="Calibri"/>
              <a:cs typeface="Calibri"/>
              <a:sym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825618-E459-25D8-4861-B593562E5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23452" y="6361774"/>
            <a:ext cx="2133600" cy="365125"/>
          </a:xfrm>
        </p:spPr>
        <p:txBody>
          <a:bodyPr/>
          <a:lstStyle/>
          <a:p>
            <a:fld id="{9E8F8BC3-73E8-DE4F-ADA8-E4790791733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396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128731-9E63-2B4B-D7A6-CE991956EA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brushedge_solid_blue.png">
            <a:extLst>
              <a:ext uri="{FF2B5EF4-FFF2-40B4-BE49-F238E27FC236}">
                <a16:creationId xmlns:a16="http://schemas.microsoft.com/office/drawing/2014/main" id="{565E5C3F-C22B-1F37-E7D1-7F4B89F3D2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" y="5259307"/>
            <a:ext cx="9144000" cy="1676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2484E2-5939-9AE3-008A-C9860064A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" b="1" dirty="0"/>
              <a:t>Step 2: </a:t>
            </a:r>
            <a:r>
              <a:rPr lang="en-US" altLang="zh-CN" b="1" dirty="0"/>
              <a:t>Create the python script and implement the code</a:t>
            </a:r>
            <a:endParaRPr lang="en-US" dirty="0"/>
          </a:p>
        </p:txBody>
      </p:sp>
      <p:pic>
        <p:nvPicPr>
          <p:cNvPr id="1032" name="Picture 8" descr="Image result for uva logo">
            <a:extLst>
              <a:ext uri="{FF2B5EF4-FFF2-40B4-BE49-F238E27FC236}">
                <a16:creationId xmlns:a16="http://schemas.microsoft.com/office/drawing/2014/main" id="{B1D69C25-4708-F657-0E6B-ADB0F01E5C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18" y="6280388"/>
            <a:ext cx="1163053" cy="64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E0995A-5EA4-77B4-09C0-60D536C8F9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97496"/>
            <a:ext cx="8229600" cy="1775791"/>
          </a:xfrm>
          <a:solidFill>
            <a:schemeClr val="tx1"/>
          </a:solidFill>
        </p:spPr>
        <p:txBody>
          <a:bodyPr>
            <a:noAutofit/>
          </a:bodyPr>
          <a:lstStyle/>
          <a:p>
            <a:pPr rtl="0">
              <a:buNone/>
            </a:pP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generator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pipeline(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'text-generation'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model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'gpt2'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device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=-</a:t>
            </a:r>
            <a:r>
              <a:rPr lang="en-US" sz="1400" b="0" i="0" u="none" strike="noStrike" dirty="0">
                <a:solidFill>
                  <a:srgbClr val="B5CEA8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)  </a:t>
            </a:r>
            <a:r>
              <a:rPr lang="en-US" sz="1400" b="0" i="0" u="none" strike="noStrike" dirty="0">
                <a:solidFill>
                  <a:srgbClr val="6A9955"/>
                </a:solidFill>
                <a:effectLst/>
                <a:latin typeface="Courier New" panose="02070309020205020404" pitchFamily="49" charset="0"/>
              </a:rPr>
              <a:t># Use CPU</a:t>
            </a:r>
            <a:endParaRPr lang="en-US" sz="1400" b="0" dirty="0">
              <a:effectLst/>
            </a:endParaRPr>
          </a:p>
          <a:p>
            <a:pPr rtl="0">
              <a:buNone/>
            </a:pP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569CD6"/>
                </a:solidFill>
                <a:effectLst/>
                <a:latin typeface="Courier New" panose="02070309020205020404" pitchFamily="49" charset="0"/>
              </a:rPr>
              <a:t>def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 err="1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generate_text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prompt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max_length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400" b="0" i="0" u="none" strike="noStrike" dirty="0">
                <a:solidFill>
                  <a:srgbClr val="B5CEA8"/>
                </a:solidFill>
                <a:effectLst/>
                <a:latin typeface="Courier New" panose="02070309020205020404" pitchFamily="49" charset="0"/>
              </a:rPr>
              <a:t>100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temperature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400" b="0" i="0" u="none" strike="noStrike" dirty="0">
                <a:solidFill>
                  <a:srgbClr val="B5CEA8"/>
                </a:solidFill>
                <a:effectLst/>
                <a:latin typeface="Courier New" panose="02070309020205020404" pitchFamily="49" charset="0"/>
              </a:rPr>
              <a:t>0.7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num_return_sequences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400" b="0" i="0" u="none" strike="noStrike" dirty="0">
                <a:solidFill>
                  <a:srgbClr val="B5CEA8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):</a:t>
            </a: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results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generator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prompt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max_length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max_length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num_return_sequences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num_return_sequences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temperature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temperature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)</a:t>
            </a: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</a:t>
            </a:r>
            <a:r>
              <a:rPr lang="en-US" sz="1400" b="0" i="0" u="none" strike="noStrike" dirty="0">
                <a:solidFill>
                  <a:srgbClr val="C586C0"/>
                </a:solidFill>
                <a:effectLst/>
                <a:latin typeface="Courier New" panose="02070309020205020404" pitchFamily="49" charset="0"/>
              </a:rPr>
              <a:t>return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[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result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[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sz="1400" b="0" i="0" u="none" strike="noStrike" dirty="0" err="1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generated_text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] </a:t>
            </a:r>
            <a:r>
              <a:rPr lang="en-US" sz="1400" b="0" i="0" u="none" strike="noStrike" dirty="0">
                <a:solidFill>
                  <a:srgbClr val="C586C0"/>
                </a:solidFill>
                <a:effectLst/>
                <a:latin typeface="Courier New" panose="02070309020205020404" pitchFamily="49" charset="0"/>
              </a:rPr>
              <a:t>for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result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C586C0"/>
                </a:solidFill>
                <a:effectLst/>
                <a:latin typeface="Courier New" panose="02070309020205020404" pitchFamily="49" charset="0"/>
              </a:rPr>
              <a:t>in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results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]</a:t>
            </a:r>
            <a:endParaRPr lang="en-US" sz="1400" b="0" dirty="0">
              <a:effectLst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01E8E-50E0-2162-60A7-9F19342F3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23452" y="6361774"/>
            <a:ext cx="2133600" cy="365125"/>
          </a:xfrm>
        </p:spPr>
        <p:txBody>
          <a:bodyPr/>
          <a:lstStyle/>
          <a:p>
            <a:fld id="{9E8F8BC3-73E8-DE4F-ADA8-E4790791733F}" type="slidenum">
              <a:rPr lang="en-US" smtClean="0"/>
              <a:t>7</a:t>
            </a:fld>
            <a:endParaRPr lang="en-US" dirty="0"/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8A399C31-10D8-C0E1-6BDC-DEE5995660FC}"/>
              </a:ext>
            </a:extLst>
          </p:cNvPr>
          <p:cNvSpPr txBox="1">
            <a:spLocks/>
          </p:cNvSpPr>
          <p:nvPr/>
        </p:nvSpPr>
        <p:spPr>
          <a:xfrm>
            <a:off x="457200" y="130338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r>
              <a:rPr lang="en-US" altLang="zh-CN" sz="2000" dirty="0">
                <a:ea typeface="Calibri"/>
                <a:cs typeface="Calibri"/>
                <a:sym typeface="Calibri"/>
              </a:rPr>
              <a:t>Create the text generator with the required parameters:</a:t>
            </a: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r>
              <a:rPr lang="en-US" altLang="zh-CN" sz="2000" dirty="0">
                <a:ea typeface="Calibri"/>
                <a:cs typeface="Calibri"/>
                <a:sym typeface="Calibri"/>
              </a:rPr>
              <a:t>	</a:t>
            </a:r>
            <a:r>
              <a:rPr lang="en-US" altLang="zh-CN" sz="2000" b="1" dirty="0">
                <a:ea typeface="Calibri"/>
                <a:cs typeface="Calibri"/>
                <a:sym typeface="Calibri"/>
              </a:rPr>
              <a:t>prompt:</a:t>
            </a:r>
            <a:r>
              <a:rPr lang="en-US" altLang="zh-CN" sz="2000" dirty="0">
                <a:ea typeface="Calibri"/>
                <a:cs typeface="Calibri"/>
                <a:sym typeface="Calibri"/>
              </a:rPr>
              <a:t> Input text that leads to the results.</a:t>
            </a: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r>
              <a:rPr lang="en-US" altLang="zh-CN" sz="2000" dirty="0">
                <a:ea typeface="Calibri"/>
                <a:cs typeface="Calibri"/>
                <a:sym typeface="Calibri"/>
              </a:rPr>
              <a:t>	</a:t>
            </a:r>
            <a:r>
              <a:rPr lang="en-US" altLang="zh-CN" sz="2000" b="1" dirty="0" err="1">
                <a:ea typeface="Calibri"/>
                <a:cs typeface="Calibri"/>
                <a:sym typeface="Calibri"/>
              </a:rPr>
              <a:t>max_length</a:t>
            </a:r>
            <a:r>
              <a:rPr lang="en-US" altLang="zh-CN" sz="2000" b="1" dirty="0">
                <a:ea typeface="Calibri"/>
                <a:cs typeface="Calibri"/>
                <a:sym typeface="Calibri"/>
              </a:rPr>
              <a:t>: </a:t>
            </a:r>
            <a:r>
              <a:rPr lang="en-US" altLang="zh-CN" sz="2000" dirty="0">
                <a:ea typeface="Calibri"/>
                <a:cs typeface="Calibri"/>
                <a:sym typeface="Calibri"/>
              </a:rPr>
              <a:t>The maximum length of your generated 								texts (include the input prompts).</a:t>
            </a: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r>
              <a:rPr lang="en-US" altLang="zh-CN" sz="2000" dirty="0">
                <a:ea typeface="Calibri"/>
                <a:cs typeface="Calibri"/>
                <a:sym typeface="Calibri"/>
              </a:rPr>
              <a:t>	</a:t>
            </a:r>
            <a:r>
              <a:rPr lang="en-US" altLang="zh-CN" sz="2000" b="1" dirty="0">
                <a:ea typeface="Calibri"/>
                <a:cs typeface="Calibri"/>
                <a:sym typeface="Calibri"/>
              </a:rPr>
              <a:t>temperature: </a:t>
            </a:r>
            <a:r>
              <a:rPr lang="en-US" altLang="zh-CN" sz="2000" dirty="0">
                <a:ea typeface="Calibri"/>
                <a:cs typeface="Calibri"/>
                <a:sym typeface="Calibri"/>
              </a:rPr>
              <a:t>The randomness of your generated texts.</a:t>
            </a: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r>
              <a:rPr lang="en-US" altLang="zh-CN" sz="2000" dirty="0">
                <a:ea typeface="Calibri"/>
                <a:cs typeface="Calibri"/>
                <a:sym typeface="Calibri"/>
              </a:rPr>
              <a:t>	</a:t>
            </a:r>
            <a:r>
              <a:rPr lang="en-US" altLang="zh-CN" sz="2000" b="1" dirty="0" err="1">
                <a:ea typeface="Calibri"/>
                <a:cs typeface="Calibri"/>
                <a:sym typeface="Calibri"/>
              </a:rPr>
              <a:t>num_return_sequences</a:t>
            </a:r>
            <a:r>
              <a:rPr lang="en-US" altLang="zh-CN" sz="2000" b="1" dirty="0">
                <a:ea typeface="Calibri"/>
                <a:cs typeface="Calibri"/>
                <a:sym typeface="Calibri"/>
              </a:rPr>
              <a:t>: </a:t>
            </a:r>
            <a:r>
              <a:rPr lang="en-US" altLang="zh-CN" sz="2000" dirty="0">
                <a:ea typeface="Calibri"/>
                <a:cs typeface="Calibri"/>
                <a:sym typeface="Calibri"/>
              </a:rPr>
              <a:t>The number of generated paragraphs.</a:t>
            </a:r>
          </a:p>
        </p:txBody>
      </p:sp>
    </p:spTree>
    <p:extLst>
      <p:ext uri="{BB962C8B-B14F-4D97-AF65-F5344CB8AC3E}">
        <p14:creationId xmlns:p14="http://schemas.microsoft.com/office/powerpoint/2010/main" val="4183392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ADCE0A-0BDB-4E88-D458-411233F6ED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brushedge_solid_blue.png">
            <a:extLst>
              <a:ext uri="{FF2B5EF4-FFF2-40B4-BE49-F238E27FC236}">
                <a16:creationId xmlns:a16="http://schemas.microsoft.com/office/drawing/2014/main" id="{C4CB3803-92AD-A2A0-D2CD-DE40072275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" y="5259307"/>
            <a:ext cx="9144000" cy="1676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BC2ECD-EFCB-981B-04E0-3485102F6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" b="1" dirty="0"/>
              <a:t>Step 2: </a:t>
            </a:r>
            <a:r>
              <a:rPr lang="en-US" altLang="zh-CN" b="1" dirty="0"/>
              <a:t>Create the python script and implement the code</a:t>
            </a:r>
            <a:endParaRPr lang="en-US" dirty="0"/>
          </a:p>
        </p:txBody>
      </p:sp>
      <p:pic>
        <p:nvPicPr>
          <p:cNvPr id="1032" name="Picture 8" descr="Image result for uva logo">
            <a:extLst>
              <a:ext uri="{FF2B5EF4-FFF2-40B4-BE49-F238E27FC236}">
                <a16:creationId xmlns:a16="http://schemas.microsoft.com/office/drawing/2014/main" id="{7E5A8373-B6D6-77B1-69B0-856DDB05BD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18" y="6280388"/>
            <a:ext cx="1163053" cy="64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2EACDA-D29E-901F-5D12-178EE9F90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23452" y="6361774"/>
            <a:ext cx="2133600" cy="365125"/>
          </a:xfrm>
        </p:spPr>
        <p:txBody>
          <a:bodyPr/>
          <a:lstStyle/>
          <a:p>
            <a:fld id="{9E8F8BC3-73E8-DE4F-ADA8-E4790791733F}" type="slidenum">
              <a:rPr lang="en-US" smtClean="0"/>
              <a:t>8</a:t>
            </a:fld>
            <a:endParaRPr lang="en-US" dirty="0"/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60411087-B11E-4246-6CFF-DEEDF6F2E81D}"/>
              </a:ext>
            </a:extLst>
          </p:cNvPr>
          <p:cNvSpPr txBox="1">
            <a:spLocks/>
          </p:cNvSpPr>
          <p:nvPr/>
        </p:nvSpPr>
        <p:spPr>
          <a:xfrm>
            <a:off x="457200" y="130338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7C88146-655C-2A22-57AF-E306568611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 the context of </a:t>
            </a:r>
            <a:r>
              <a:rPr lang="en-US" sz="15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Large Language Models (LLMs)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"temperature" refers to a parameter that controls the randomness of the model's output during text generation. It influences how the model selects the next word in a sequence based on the predicted probabilities. Here's how it works: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5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Lower Temperature (e.g., 0.1):</a:t>
            </a:r>
            <a:endParaRPr lang="en-US" sz="15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Makes the model more deterministic and focused.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It prioritizes the most probable predictions, reducing randomness.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This is useful for tasks where precision and accuracy are important, such as factual answers.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5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Higher Temperature (e.g., 1.0 or more):</a:t>
            </a:r>
            <a:endParaRPr lang="en-US" sz="15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Increases randomness and creativity in the output.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model is more likely to select less probable predictions, leading to varied and diverse results.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This is beneficial for creative tasks like storytelling or brainstorming.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5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Temperature = 0:</a:t>
            </a:r>
            <a:endParaRPr lang="en-US" sz="15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model always chooses the highest-probability word, resulting in fully deterministic outputs.</a:t>
            </a:r>
          </a:p>
          <a:p>
            <a:pPr algn="l"/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 summary, adjusting the temperature allows you to control the balance between creativity and reliability in the model's responses, tailoring it to different use cases.</a:t>
            </a:r>
          </a:p>
        </p:txBody>
      </p:sp>
    </p:spTree>
    <p:extLst>
      <p:ext uri="{BB962C8B-B14F-4D97-AF65-F5344CB8AC3E}">
        <p14:creationId xmlns:p14="http://schemas.microsoft.com/office/powerpoint/2010/main" val="3158264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4343C7-7BD9-6F1E-3D1D-DF5CBD558A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brushedge_solid_blue.png">
            <a:extLst>
              <a:ext uri="{FF2B5EF4-FFF2-40B4-BE49-F238E27FC236}">
                <a16:creationId xmlns:a16="http://schemas.microsoft.com/office/drawing/2014/main" id="{C3D2FAB4-3FC8-BF27-0843-FB98FE5F8B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" y="5259307"/>
            <a:ext cx="9144000" cy="1676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E2E21B-9DED-9C9B-B61E-4019A444F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" b="1" dirty="0"/>
              <a:t>Step 2: </a:t>
            </a:r>
            <a:r>
              <a:rPr lang="en-US" altLang="zh-CN" b="1" dirty="0"/>
              <a:t>Create the python script and implement the code</a:t>
            </a:r>
            <a:endParaRPr lang="en-US" dirty="0"/>
          </a:p>
        </p:txBody>
      </p:sp>
      <p:pic>
        <p:nvPicPr>
          <p:cNvPr id="1032" name="Picture 8" descr="Image result for uva logo">
            <a:extLst>
              <a:ext uri="{FF2B5EF4-FFF2-40B4-BE49-F238E27FC236}">
                <a16:creationId xmlns:a16="http://schemas.microsoft.com/office/drawing/2014/main" id="{2A9BDD47-7116-42D3-D8D8-2452D2A73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18" y="6280388"/>
            <a:ext cx="1163053" cy="64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C89213-C393-9F6A-850C-5447F645AF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97496"/>
            <a:ext cx="8229600" cy="1305339"/>
          </a:xfrm>
          <a:solidFill>
            <a:schemeClr val="tx1"/>
          </a:solidFill>
        </p:spPr>
        <p:txBody>
          <a:bodyPr>
            <a:noAutofit/>
          </a:bodyPr>
          <a:lstStyle/>
          <a:p>
            <a:pPr rtl="0">
              <a:buNone/>
            </a:pPr>
            <a:r>
              <a:rPr lang="en-US" sz="1400" b="0" i="0" u="none" strike="noStrike" dirty="0">
                <a:solidFill>
                  <a:srgbClr val="569CD6"/>
                </a:solidFill>
                <a:effectLst/>
                <a:latin typeface="Courier New" panose="02070309020205020404" pitchFamily="49" charset="0"/>
              </a:rPr>
              <a:t>def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 err="1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save_to_file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text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filename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'generated_text.txt’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):  </a:t>
            </a:r>
            <a:r>
              <a:rPr lang="en-US" sz="1400" b="0" i="0" u="none" strike="noStrike" dirty="0">
                <a:solidFill>
                  <a:srgbClr val="6A9955"/>
                </a:solidFill>
                <a:effectLst/>
                <a:latin typeface="Courier New" panose="02070309020205020404" pitchFamily="49" charset="0"/>
              </a:rPr>
              <a:t># Change the filename to save the results in a different file</a:t>
            </a: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</a:t>
            </a:r>
            <a:r>
              <a:rPr lang="en-US" sz="1400" b="0" i="0" u="none" strike="noStrike" dirty="0">
                <a:solidFill>
                  <a:srgbClr val="C586C0"/>
                </a:solidFill>
                <a:effectLst/>
                <a:latin typeface="Courier New" panose="02070309020205020404" pitchFamily="49" charset="0"/>
              </a:rPr>
              <a:t>with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open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filename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'w'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encoding</a:t>
            </a:r>
            <a:r>
              <a:rPr lang="en-US" sz="1400" b="0" i="0" u="none" strike="noStrike" dirty="0">
                <a:solidFill>
                  <a:srgbClr val="D4D4D4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'utf-8'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) </a:t>
            </a:r>
            <a:r>
              <a:rPr lang="en-US" sz="1400" b="0" i="0" u="none" strike="noStrike" dirty="0">
                <a:solidFill>
                  <a:srgbClr val="C586C0"/>
                </a:solidFill>
                <a:effectLst/>
                <a:latin typeface="Courier New" panose="02070309020205020404" pitchFamily="49" charset="0"/>
              </a:rPr>
              <a:t>as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file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:</a:t>
            </a: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    </a:t>
            </a:r>
            <a:r>
              <a:rPr lang="en-US" sz="1400" b="0" i="0" u="none" strike="noStrike" dirty="0" err="1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file</a:t>
            </a:r>
            <a:r>
              <a:rPr lang="en-US" sz="1400" b="0" i="0" u="none" strike="noStrike" dirty="0" err="1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en-US" sz="1400" b="0" i="0" u="none" strike="noStrike" dirty="0" err="1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write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text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)</a:t>
            </a:r>
            <a:endParaRPr lang="en-US" sz="1400" b="0" dirty="0">
              <a:effectLst/>
            </a:endParaRPr>
          </a:p>
          <a:p>
            <a:pPr rtl="0">
              <a:buNone/>
            </a:pP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    </a:t>
            </a:r>
            <a:r>
              <a:rPr lang="en-US" sz="1400" b="0" i="0" u="none" strike="noStrike" dirty="0">
                <a:solidFill>
                  <a:srgbClr val="DCDCAA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dirty="0" err="1">
                <a:solidFill>
                  <a:srgbClr val="569CD6"/>
                </a:solidFill>
                <a:effectLst/>
                <a:latin typeface="Courier New" panose="02070309020205020404" pitchFamily="49" charset="0"/>
              </a:rPr>
              <a:t>f</a:t>
            </a:r>
            <a:r>
              <a:rPr lang="en-US" sz="1400" b="0" i="0" u="none" strike="noStrike" dirty="0" err="1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"Generated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 text saved to </a:t>
            </a:r>
            <a:r>
              <a:rPr lang="en-US" sz="1400" b="0" i="0" u="none" strike="noStrike" dirty="0">
                <a:solidFill>
                  <a:srgbClr val="569CD6"/>
                </a:solidFill>
                <a:effectLst/>
                <a:latin typeface="Courier New" panose="02070309020205020404" pitchFamily="49" charset="0"/>
              </a:rPr>
              <a:t>{</a:t>
            </a:r>
            <a:r>
              <a:rPr lang="en-US" sz="1400" b="0" i="0" u="none" strike="noStrike" dirty="0">
                <a:solidFill>
                  <a:srgbClr val="9CDCFE"/>
                </a:solidFill>
                <a:effectLst/>
                <a:latin typeface="Courier New" panose="02070309020205020404" pitchFamily="49" charset="0"/>
              </a:rPr>
              <a:t>filename</a:t>
            </a:r>
            <a:r>
              <a:rPr lang="en-US" sz="1400" b="0" i="0" u="none" strike="noStrike" dirty="0">
                <a:solidFill>
                  <a:srgbClr val="569CD6"/>
                </a:solidFill>
                <a:effectLst/>
                <a:latin typeface="Courier New" panose="02070309020205020404" pitchFamily="49" charset="0"/>
              </a:rPr>
              <a:t>}</a:t>
            </a:r>
            <a:r>
              <a:rPr lang="en-US" sz="1400" b="0" i="0" u="none" strike="noStrike" dirty="0">
                <a:solidFill>
                  <a:srgbClr val="CE9178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lang="en-US" sz="1400" b="0" i="0" u="none" strike="noStrike" dirty="0">
                <a:solidFill>
                  <a:srgbClr val="CCCCCC"/>
                </a:solidFill>
                <a:effectLst/>
                <a:latin typeface="Courier New" panose="02070309020205020404" pitchFamily="49" charset="0"/>
              </a:rPr>
              <a:t>)</a:t>
            </a:r>
            <a:endParaRPr lang="en-US" sz="1400" b="0" dirty="0">
              <a:effectLst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8DB02-D1C6-1048-45F9-AB6C7CE44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23452" y="6361774"/>
            <a:ext cx="2133600" cy="365125"/>
          </a:xfrm>
        </p:spPr>
        <p:txBody>
          <a:bodyPr/>
          <a:lstStyle/>
          <a:p>
            <a:fld id="{9E8F8BC3-73E8-DE4F-ADA8-E4790791733F}" type="slidenum">
              <a:rPr lang="en-US" smtClean="0"/>
              <a:t>9</a:t>
            </a:fld>
            <a:endParaRPr lang="en-US" dirty="0"/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A3D7DA23-D63B-E1F5-987F-12CC1BEE7FE2}"/>
              </a:ext>
            </a:extLst>
          </p:cNvPr>
          <p:cNvSpPr txBox="1">
            <a:spLocks/>
          </p:cNvSpPr>
          <p:nvPr/>
        </p:nvSpPr>
        <p:spPr>
          <a:xfrm>
            <a:off x="457200" y="130338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514350" indent="-51435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endParaRPr lang="en-US" altLang="zh-CN" sz="2000" dirty="0"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r>
              <a:rPr lang="en-US" altLang="zh-CN" sz="2000" dirty="0">
                <a:ea typeface="Calibri"/>
                <a:cs typeface="Calibri"/>
                <a:sym typeface="Calibri"/>
              </a:rPr>
              <a:t>Save your generated texts into the target .txt file.</a:t>
            </a:r>
          </a:p>
          <a:p>
            <a:pPr marL="0" indent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None/>
            </a:pPr>
            <a:r>
              <a:rPr lang="en-US" altLang="zh-CN" sz="2000" dirty="0">
                <a:ea typeface="Calibri"/>
                <a:cs typeface="Calibri"/>
                <a:sym typeface="Calibri"/>
              </a:rPr>
              <a:t>Change the “filename” to save the generated texts into a different file.</a:t>
            </a:r>
          </a:p>
        </p:txBody>
      </p:sp>
    </p:spTree>
    <p:extLst>
      <p:ext uri="{BB962C8B-B14F-4D97-AF65-F5344CB8AC3E}">
        <p14:creationId xmlns:p14="http://schemas.microsoft.com/office/powerpoint/2010/main" val="2359671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29451</TotalTime>
  <Words>1464</Words>
  <Application>Microsoft Office PowerPoint</Application>
  <PresentationFormat>On-screen Show (4:3)</PresentationFormat>
  <Paragraphs>192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FranklinGothicURWComBoo</vt:lpstr>
      <vt:lpstr>Inter</vt:lpstr>
      <vt:lpstr>ITC Franklin Gothic Std Bk Cp</vt:lpstr>
      <vt:lpstr>Arial</vt:lpstr>
      <vt:lpstr>Calibri</vt:lpstr>
      <vt:lpstr>Courier New</vt:lpstr>
      <vt:lpstr>Office Theme</vt:lpstr>
      <vt:lpstr>PowerPoint Presentation</vt:lpstr>
      <vt:lpstr>The Goal of This LLM Quiz</vt:lpstr>
      <vt:lpstr>Overview</vt:lpstr>
      <vt:lpstr>Step 1: Install Required Packages</vt:lpstr>
      <vt:lpstr>Step 1: Install Required Packages</vt:lpstr>
      <vt:lpstr>Step 2: Create the python script and implement the code</vt:lpstr>
      <vt:lpstr>Step 2: Create the python script and implement the code</vt:lpstr>
      <vt:lpstr>Step 2: Create the python script and implement the code</vt:lpstr>
      <vt:lpstr>Step 2: Create the python script and implement the code</vt:lpstr>
      <vt:lpstr>Step 2: Create the python script and implement the code</vt:lpstr>
      <vt:lpstr>Step 2: Create the python script and implement the code</vt:lpstr>
      <vt:lpstr>Step 2: Create the python script and implement the code</vt:lpstr>
      <vt:lpstr>Step 2: Create the python script and implement the code</vt:lpstr>
      <vt:lpstr>Step 3: Run the Application</vt:lpstr>
      <vt:lpstr>Step 4: Test and Experiment</vt:lpstr>
      <vt:lpstr>Step 5: Observation and Conclusion</vt:lpstr>
      <vt:lpstr>Step 5: Observation and Conclusion</vt:lpstr>
    </vt:vector>
  </TitlesOfParts>
  <Company>UVA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Korrin Montgomery</dc:creator>
  <cp:lastModifiedBy>Liu, Qichang (nzc5ve)</cp:lastModifiedBy>
  <cp:revision>769</cp:revision>
  <cp:lastPrinted>2019-05-14T07:35:18Z</cp:lastPrinted>
  <dcterms:created xsi:type="dcterms:W3CDTF">2016-01-12T19:07:14Z</dcterms:created>
  <dcterms:modified xsi:type="dcterms:W3CDTF">2025-04-15T20:08:01Z</dcterms:modified>
</cp:coreProperties>
</file>