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59" r:id="rId5"/>
    <p:sldId id="264" r:id="rId6"/>
    <p:sldId id="267" r:id="rId7"/>
    <p:sldId id="265" r:id="rId8"/>
    <p:sldId id="266" r:id="rId9"/>
    <p:sldId id="268" r:id="rId10"/>
    <p:sldId id="279" r:id="rId11"/>
    <p:sldId id="269" r:id="rId12"/>
    <p:sldId id="270" r:id="rId13"/>
    <p:sldId id="271" r:id="rId14"/>
    <p:sldId id="272" r:id="rId15"/>
    <p:sldId id="273" r:id="rId16"/>
    <p:sldId id="274" r:id="rId17"/>
    <p:sldId id="275" r:id="rId18"/>
    <p:sldId id="276" r:id="rId19"/>
    <p:sldId id="277" r:id="rId20"/>
    <p:sldId id="278" r:id="rId21"/>
    <p:sldId id="293" r:id="rId22"/>
    <p:sldId id="281" r:id="rId23"/>
    <p:sldId id="282" r:id="rId24"/>
    <p:sldId id="283" r:id="rId25"/>
    <p:sldId id="284" r:id="rId26"/>
    <p:sldId id="285" r:id="rId27"/>
    <p:sldId id="287" r:id="rId28"/>
    <p:sldId id="288" r:id="rId29"/>
    <p:sldId id="286" r:id="rId30"/>
    <p:sldId id="289" r:id="rId31"/>
    <p:sldId id="290" r:id="rId32"/>
    <p:sldId id="291" r:id="rId33"/>
    <p:sldId id="29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9" autoAdjust="0"/>
    <p:restoredTop sz="66512" autoAdjust="0"/>
  </p:normalViewPr>
  <p:slideViewPr>
    <p:cSldViewPr snapToGrid="0">
      <p:cViewPr varScale="1">
        <p:scale>
          <a:sx n="55" d="100"/>
          <a:sy n="55" d="100"/>
        </p:scale>
        <p:origin x="761"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04FD20-9436-4B15-88B0-FFAF0129DF06}" type="datetimeFigureOut">
              <a:rPr lang="en-US" smtClean="0"/>
              <a:t>4/6/2023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F800DB-70DB-469A-959E-E9605A444D2C}" type="slidenum">
              <a:rPr lang="en-US" smtClean="0"/>
              <a:t>‹#›</a:t>
            </a:fld>
            <a:endParaRPr lang="en-US"/>
          </a:p>
        </p:txBody>
      </p:sp>
    </p:spTree>
    <p:extLst>
      <p:ext uri="{BB962C8B-B14F-4D97-AF65-F5344CB8AC3E}">
        <p14:creationId xmlns:p14="http://schemas.microsoft.com/office/powerpoint/2010/main" val="234118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ocalhost:32769/"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onsole.aws.amazon.com/elasticbeanstal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github.com/prakhar1989/docker-curriculum/blob/master/flask-app/Dockerrun.aws.json"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docs.aws.amazon.com/AmazonECS/latest/developerguide/ECS_CLI.html"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console.aws.amazon.com/ec2/v2/home?region=us-east-1#KeyPairs:sort=keyNam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hub.docker.co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54.86.14.14/"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cker-curriculum.co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hub.docker.com/_/busybox/"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hub.docker.com/explore/"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a:t>
            </a:r>
            <a:r>
              <a:rPr lang="en-US" baseline="0" dirty="0" smtClean="0"/>
              <a:t> of this assignment is to </a:t>
            </a:r>
            <a:r>
              <a:rPr lang="en-US" dirty="0" smtClean="0"/>
              <a:t>utilize Docker in creation of web application. Understand structure of Docker as well as deploy a web application via AWS Elastic Beanstalk and Amazon Container Service.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a:t>
            </a:fld>
            <a:endParaRPr lang="en-US"/>
          </a:p>
        </p:txBody>
      </p:sp>
    </p:spTree>
    <p:extLst>
      <p:ext uri="{BB962C8B-B14F-4D97-AF65-F5344CB8AC3E}">
        <p14:creationId xmlns:p14="http://schemas.microsoft.com/office/powerpoint/2010/main" val="398015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these</a:t>
            </a:r>
            <a:r>
              <a:rPr lang="en-US" baseline="0" dirty="0" smtClean="0"/>
              <a:t> commands are specifically from the tutorial link. Execute the commands as mentioned in the tutorial and carefully read the contents, it would help your understanding of the things.</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11</a:t>
            </a:fld>
            <a:endParaRPr lang="en-US"/>
          </a:p>
        </p:txBody>
      </p:sp>
    </p:spTree>
    <p:extLst>
      <p:ext uri="{BB962C8B-B14F-4D97-AF65-F5344CB8AC3E}">
        <p14:creationId xmlns:p14="http://schemas.microsoft.com/office/powerpoint/2010/main" val="2866433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If you execute the commands properly</a:t>
            </a:r>
            <a:r>
              <a:rPr lang="en-US" baseline="0" dirty="0" smtClean="0"/>
              <a:t> as mentioned in the tutorial, </a:t>
            </a:r>
            <a:r>
              <a:rPr lang="en-US" dirty="0" smtClean="0"/>
              <a:t>opening </a:t>
            </a:r>
            <a:r>
              <a:rPr lang="en-US" dirty="0" smtClean="0">
                <a:hlinkClick r:id="rId3"/>
              </a:rPr>
              <a:t>http://localhost:32769</a:t>
            </a:r>
            <a:r>
              <a:rPr lang="en-US" dirty="0" smtClean="0"/>
              <a:t> in your browser will show</a:t>
            </a:r>
            <a:r>
              <a:rPr lang="en-US" baseline="0" dirty="0" smtClean="0"/>
              <a:t> a page like this. </a:t>
            </a:r>
            <a:r>
              <a:rPr lang="en-US" dirty="0" smtClean="0"/>
              <a:t>Grab a screenshot</a:t>
            </a:r>
            <a:r>
              <a:rPr lang="en-US" baseline="0" dirty="0" smtClean="0"/>
              <a:t> and it would be considered as Deliverable 2</a:t>
            </a:r>
            <a:r>
              <a:rPr lang="en-US" dirty="0" smtClean="0"/>
              <a:t>.</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12</a:t>
            </a:fld>
            <a:endParaRPr lang="en-US"/>
          </a:p>
        </p:txBody>
      </p:sp>
    </p:spTree>
    <p:extLst>
      <p:ext uri="{BB962C8B-B14F-4D97-AF65-F5344CB8AC3E}">
        <p14:creationId xmlns:p14="http://schemas.microsoft.com/office/powerpoint/2010/main" val="40012879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docker</a:t>
            </a:r>
            <a:r>
              <a:rPr lang="en-US" dirty="0" smtClean="0"/>
              <a:t> images  command </a:t>
            </a:r>
            <a:r>
              <a:rPr lang="en-US" sz="1200" b="0" i="0" kern="1200" dirty="0" smtClean="0">
                <a:solidFill>
                  <a:schemeClr val="tx1"/>
                </a:solidFill>
                <a:effectLst/>
                <a:latin typeface="+mn-lt"/>
                <a:ea typeface="+mn-ea"/>
                <a:cs typeface="+mn-cs"/>
              </a:rPr>
              <a:t>gives a list of images that you have pulled from the </a:t>
            </a:r>
            <a:r>
              <a:rPr lang="en-US" sz="1200" b="0" i="0" kern="1200" dirty="0" err="1" smtClean="0">
                <a:solidFill>
                  <a:schemeClr val="tx1"/>
                </a:solidFill>
                <a:effectLst/>
                <a:latin typeface="+mn-lt"/>
                <a:ea typeface="+mn-ea"/>
                <a:cs typeface="+mn-cs"/>
              </a:rPr>
              <a:t>docker</a:t>
            </a:r>
            <a:r>
              <a:rPr lang="en-US" sz="1200" b="0" i="0" kern="1200" dirty="0" smtClean="0">
                <a:solidFill>
                  <a:schemeClr val="tx1"/>
                </a:solidFill>
                <a:effectLst/>
                <a:latin typeface="+mn-lt"/>
                <a:ea typeface="+mn-ea"/>
                <a:cs typeface="+mn-cs"/>
              </a:rPr>
              <a:t> registry, along with ones that you have created yourself. The</a:t>
            </a:r>
            <a:r>
              <a:rPr lang="en-US" sz="1200" b="0" i="0" kern="1200" baseline="0" dirty="0" smtClean="0">
                <a:solidFill>
                  <a:schemeClr val="tx1"/>
                </a:solidFill>
                <a:effectLst/>
                <a:latin typeface="+mn-lt"/>
                <a:ea typeface="+mn-ea"/>
                <a:cs typeface="+mn-cs"/>
              </a:rPr>
              <a:t> output is to be considered as your deliverable 3.</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13</a:t>
            </a:fld>
            <a:endParaRPr lang="en-US"/>
          </a:p>
        </p:txBody>
      </p:sp>
    </p:spTree>
    <p:extLst>
      <p:ext uri="{BB962C8B-B14F-4D97-AF65-F5344CB8AC3E}">
        <p14:creationId xmlns:p14="http://schemas.microsoft.com/office/powerpoint/2010/main" val="169768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a:t>
            </a:r>
            <a:r>
              <a:rPr lang="en-US" baseline="0" dirty="0" smtClean="0"/>
              <a:t> the commands accordingly. Remember to </a:t>
            </a:r>
            <a:r>
              <a:rPr lang="en-US" dirty="0" smtClean="0">
                <a:solidFill>
                  <a:srgbClr val="FF0000"/>
                </a:solidFill>
              </a:rPr>
              <a:t>the period sign at the end</a:t>
            </a:r>
            <a:r>
              <a:rPr lang="en-US" baseline="0" dirty="0" smtClean="0">
                <a:solidFill>
                  <a:srgbClr val="FF0000"/>
                </a:solidFill>
              </a:rPr>
              <a:t> of the build command</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14</a:t>
            </a:fld>
            <a:endParaRPr lang="en-US"/>
          </a:p>
        </p:txBody>
      </p:sp>
    </p:spTree>
    <p:extLst>
      <p:ext uri="{BB962C8B-B14F-4D97-AF65-F5344CB8AC3E}">
        <p14:creationId xmlns:p14="http://schemas.microsoft.com/office/powerpoint/2010/main" val="1119422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everything</a:t>
            </a:r>
            <a:r>
              <a:rPr lang="en-US" baseline="0" dirty="0" smtClean="0"/>
              <a:t> is configured properly, </a:t>
            </a:r>
            <a:r>
              <a:rPr lang="en-US" dirty="0" smtClean="0"/>
              <a:t>open http://localhost:8888 in your browser  and you will</a:t>
            </a:r>
            <a:r>
              <a:rPr lang="en-US" baseline="0" dirty="0" smtClean="0"/>
              <a:t> see a site like this where the image of a cat randomly changes when you reload the site.</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15</a:t>
            </a:fld>
            <a:endParaRPr lang="en-US"/>
          </a:p>
        </p:txBody>
      </p:sp>
    </p:spTree>
    <p:extLst>
      <p:ext uri="{BB962C8B-B14F-4D97-AF65-F5344CB8AC3E}">
        <p14:creationId xmlns:p14="http://schemas.microsoft.com/office/powerpoint/2010/main" val="3250208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you can upload your updated</a:t>
            </a:r>
            <a:r>
              <a:rPr lang="en-US" baseline="0" dirty="0" smtClean="0"/>
              <a:t> </a:t>
            </a:r>
            <a:r>
              <a:rPr lang="en-US" baseline="0" dirty="0" err="1" smtClean="0"/>
              <a:t>docker</a:t>
            </a:r>
            <a:r>
              <a:rPr lang="en-US" baseline="0" dirty="0" smtClean="0"/>
              <a:t> to your created </a:t>
            </a:r>
            <a:r>
              <a:rPr lang="en-US" baseline="0" dirty="0" err="1" smtClean="0"/>
              <a:t>docker</a:t>
            </a:r>
            <a:r>
              <a:rPr lang="en-US" baseline="0" dirty="0" smtClean="0"/>
              <a:t> hub account. Login to your </a:t>
            </a:r>
            <a:r>
              <a:rPr lang="en-US" baseline="0" dirty="0" err="1" smtClean="0"/>
              <a:t>docker</a:t>
            </a:r>
            <a:r>
              <a:rPr lang="en-US" baseline="0" dirty="0" smtClean="0"/>
              <a:t> hub account and push the </a:t>
            </a:r>
            <a:r>
              <a:rPr lang="en-US" baseline="0" dirty="0" err="1" smtClean="0"/>
              <a:t>docker</a:t>
            </a:r>
            <a:r>
              <a:rPr lang="en-US" baseline="0" dirty="0" smtClean="0"/>
              <a:t> and you would be able to see the image on your account.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16</a:t>
            </a:fld>
            <a:endParaRPr lang="en-US"/>
          </a:p>
        </p:txBody>
      </p:sp>
    </p:spTree>
    <p:extLst>
      <p:ext uri="{BB962C8B-B14F-4D97-AF65-F5344CB8AC3E}">
        <p14:creationId xmlns:p14="http://schemas.microsoft.com/office/powerpoint/2010/main" val="2380130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buAutoNum type="romanLcParenR"/>
            </a:pPr>
            <a:r>
              <a:rPr lang="en-US" sz="1200" b="0" i="0" kern="1200" dirty="0" smtClean="0">
                <a:solidFill>
                  <a:schemeClr val="tx1"/>
                </a:solidFill>
                <a:effectLst/>
                <a:latin typeface="+mn-lt"/>
                <a:ea typeface="+mn-ea"/>
                <a:cs typeface="+mn-cs"/>
              </a:rPr>
              <a:t>AWS Elastic Beanstalk (EB) is a PaaS (Platform as a Service) offered by AWS. As a developer, you just tell EB how to run your app and it takes care of the rest - including scaling, monitoring and even updates.  To access</a:t>
            </a:r>
            <a:r>
              <a:rPr lang="en-US" sz="1200" b="0" i="0" kern="1200" baseline="0" dirty="0" smtClean="0">
                <a:solidFill>
                  <a:schemeClr val="tx1"/>
                </a:solidFill>
                <a:effectLst/>
                <a:latin typeface="+mn-lt"/>
                <a:ea typeface="+mn-ea"/>
                <a:cs typeface="+mn-cs"/>
              </a:rPr>
              <a:t> this, </a:t>
            </a:r>
            <a:r>
              <a:rPr lang="en-US" dirty="0" smtClean="0"/>
              <a:t>Login to your AWS console.</a:t>
            </a:r>
          </a:p>
          <a:p>
            <a:pPr marL="571500" indent="-571500">
              <a:buAutoNum type="romanLcParenR"/>
            </a:pPr>
            <a:r>
              <a:rPr lang="en-US" dirty="0" smtClean="0"/>
              <a:t>Click to  Elastic Beanstalk console </a:t>
            </a:r>
            <a:r>
              <a:rPr lang="en-US" dirty="0" smtClean="0">
                <a:hlinkClick r:id="rId3"/>
              </a:rPr>
              <a:t>link</a:t>
            </a:r>
            <a:endParaRPr lang="en-US" dirty="0" smtClean="0"/>
          </a:p>
          <a:p>
            <a:pPr marL="571500" indent="-571500">
              <a:buAutoNum type="romanLcParenR"/>
            </a:pPr>
            <a:r>
              <a:rPr lang="en-US" dirty="0" smtClean="0"/>
              <a:t>Click on "Create New Application" in the top right</a:t>
            </a:r>
          </a:p>
          <a:p>
            <a:pPr marL="571500" indent="-571500">
              <a:buAutoNum type="romanLcParenR"/>
            </a:pPr>
            <a:r>
              <a:rPr lang="en-US" dirty="0" smtClean="0"/>
              <a:t>Give your app a memorable (but unique) name and provide an (optional) description</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17</a:t>
            </a:fld>
            <a:endParaRPr lang="en-US"/>
          </a:p>
        </p:txBody>
      </p:sp>
    </p:spTree>
    <p:extLst>
      <p:ext uri="{BB962C8B-B14F-4D97-AF65-F5344CB8AC3E}">
        <p14:creationId xmlns:p14="http://schemas.microsoft.com/office/powerpoint/2010/main" val="3554498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Next, ) In the </a:t>
            </a:r>
            <a:r>
              <a:rPr lang="en-US" b="1" dirty="0" smtClean="0"/>
              <a:t>New Environment</a:t>
            </a:r>
            <a:r>
              <a:rPr lang="en-US" dirty="0" smtClean="0"/>
              <a:t> screen, create a new environment and choose the </a:t>
            </a:r>
            <a:r>
              <a:rPr lang="en-US" b="1" dirty="0" smtClean="0"/>
              <a:t>Web Server Environment</a:t>
            </a:r>
            <a:r>
              <a:rPr lang="en-US" dirty="0" smtClean="0"/>
              <a:t>.</a:t>
            </a:r>
          </a:p>
          <a:p>
            <a:pPr marL="0" indent="0">
              <a:buNone/>
            </a:pPr>
            <a:r>
              <a:rPr lang="en-US" dirty="0" smtClean="0"/>
              <a:t>vi) Fill in the environment information by choosing a domain. This URL is what you'll share with your friends so make sure it's easy to remember.</a:t>
            </a:r>
          </a:p>
          <a:p>
            <a:pPr marL="0" indent="0">
              <a:buNone/>
            </a:pPr>
            <a:r>
              <a:rPr lang="en-US" dirty="0" smtClean="0"/>
              <a:t>vii) Under base configuration section. Choose </a:t>
            </a:r>
            <a:r>
              <a:rPr lang="en-US" i="1" dirty="0" smtClean="0"/>
              <a:t>Docker</a:t>
            </a:r>
            <a:r>
              <a:rPr lang="en-US" dirty="0" smtClean="0"/>
              <a:t> from the </a:t>
            </a:r>
            <a:r>
              <a:rPr lang="en-US" i="1" dirty="0" smtClean="0"/>
              <a:t>predefined platform</a:t>
            </a:r>
            <a:r>
              <a:rPr lang="en-US" dirty="0" smtClean="0"/>
              <a:t>.</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18</a:t>
            </a:fld>
            <a:endParaRPr lang="en-US"/>
          </a:p>
        </p:txBody>
      </p:sp>
    </p:spTree>
    <p:extLst>
      <p:ext uri="{BB962C8B-B14F-4D97-AF65-F5344CB8AC3E}">
        <p14:creationId xmlns:p14="http://schemas.microsoft.com/office/powerpoint/2010/main" val="934333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Now we need to upload our application code. But since our application is packaged in a Docker container, we just need to tell EB about our container. Open the </a:t>
            </a:r>
            <a:r>
              <a:rPr lang="en-US" sz="1200" b="0" i="0" kern="1200" dirty="0" err="1" smtClean="0">
                <a:solidFill>
                  <a:schemeClr val="tx1"/>
                </a:solidFill>
                <a:effectLst/>
                <a:latin typeface="+mn-lt"/>
                <a:ea typeface="+mn-ea"/>
                <a:cs typeface="+mn-cs"/>
              </a:rPr>
              <a:t>Dockerrun.aws.json</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3"/>
              </a:rPr>
              <a:t>file</a:t>
            </a:r>
            <a:r>
              <a:rPr lang="en-US" sz="1200" b="0" i="0" kern="1200" dirty="0" smtClean="0">
                <a:solidFill>
                  <a:schemeClr val="tx1"/>
                </a:solidFill>
                <a:effectLst/>
                <a:latin typeface="+mn-lt"/>
                <a:ea typeface="+mn-ea"/>
                <a:cs typeface="+mn-cs"/>
              </a:rPr>
              <a:t> located in the flask-app folder and edit the Name of the image to your image's name. Don't worry, I'll explain the contents of the file shortly. When you are done, click on the radio button for "Upload your Code", choose this file, and click on "Upload".</a:t>
            </a:r>
          </a:p>
          <a:p>
            <a:r>
              <a:rPr lang="en-US" sz="1200" b="0" i="0" kern="1200" dirty="0" smtClean="0">
                <a:solidFill>
                  <a:schemeClr val="tx1"/>
                </a:solidFill>
                <a:effectLst/>
                <a:latin typeface="+mn-lt"/>
                <a:ea typeface="+mn-ea"/>
                <a:cs typeface="+mn-cs"/>
              </a:rPr>
              <a:t>Now click on "Create environment". The final screen that you see will have a few spinners indicating that your environment is being set up. It typically takes around 5 minutes for the first-time setup.</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19</a:t>
            </a:fld>
            <a:endParaRPr lang="en-US"/>
          </a:p>
        </p:txBody>
      </p:sp>
    </p:spTree>
    <p:extLst>
      <p:ext uri="{BB962C8B-B14F-4D97-AF65-F5344CB8AC3E}">
        <p14:creationId xmlns:p14="http://schemas.microsoft.com/office/powerpoint/2010/main" val="868891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Open the URL  you</a:t>
            </a:r>
            <a:r>
              <a:rPr lang="en-US" sz="1200" b="0" i="0" kern="1200" baseline="0" dirty="0" smtClean="0">
                <a:solidFill>
                  <a:schemeClr val="tx1"/>
                </a:solidFill>
                <a:effectLst/>
                <a:latin typeface="+mn-lt"/>
                <a:ea typeface="+mn-ea"/>
                <a:cs typeface="+mn-cs"/>
              </a:rPr>
              <a:t> see in your window (marked in red box in the slide) </a:t>
            </a:r>
            <a:r>
              <a:rPr lang="en-US" sz="1200" b="0" i="0" kern="1200" dirty="0" smtClean="0">
                <a:solidFill>
                  <a:schemeClr val="tx1"/>
                </a:solidFill>
                <a:effectLst/>
                <a:latin typeface="+mn-lt"/>
                <a:ea typeface="+mn-ea"/>
                <a:cs typeface="+mn-cs"/>
              </a:rPr>
              <a:t>in your browser and you should see the catnip application.</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20</a:t>
            </a:fld>
            <a:endParaRPr lang="en-US"/>
          </a:p>
        </p:txBody>
      </p:sp>
    </p:spTree>
    <p:extLst>
      <p:ext uri="{BB962C8B-B14F-4D97-AF65-F5344CB8AC3E}">
        <p14:creationId xmlns:p14="http://schemas.microsoft.com/office/powerpoint/2010/main" val="85241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smtClean="0">
                <a:solidFill>
                  <a:schemeClr val="tx1"/>
                </a:solidFill>
                <a:effectLst/>
                <a:latin typeface="+mn-lt"/>
                <a:ea typeface="+mn-ea"/>
                <a:cs typeface="+mn-cs"/>
              </a:rPr>
              <a:t>Docker is an open-source project that automates the deployment of software applications inside </a:t>
            </a:r>
            <a:r>
              <a:rPr lang="en-US" sz="1200" b="1" i="1" kern="1200" dirty="0" smtClean="0">
                <a:solidFill>
                  <a:schemeClr val="tx1"/>
                </a:solidFill>
                <a:effectLst/>
                <a:latin typeface="+mn-lt"/>
                <a:ea typeface="+mn-ea"/>
                <a:cs typeface="+mn-cs"/>
              </a:rPr>
              <a:t>containers</a:t>
            </a:r>
            <a:r>
              <a:rPr lang="en-US" sz="1200" b="0" i="1" kern="1200" dirty="0" smtClean="0">
                <a:solidFill>
                  <a:schemeClr val="tx1"/>
                </a:solidFill>
                <a:effectLst/>
                <a:latin typeface="+mn-lt"/>
                <a:ea typeface="+mn-ea"/>
                <a:cs typeface="+mn-cs"/>
              </a:rPr>
              <a:t> by providing an additional layer of abstraction and automation of </a:t>
            </a:r>
            <a:r>
              <a:rPr lang="en-US" sz="1200" b="1" i="1" kern="1200" dirty="0" smtClean="0">
                <a:solidFill>
                  <a:schemeClr val="tx1"/>
                </a:solidFill>
                <a:effectLst/>
                <a:latin typeface="+mn-lt"/>
                <a:ea typeface="+mn-ea"/>
                <a:cs typeface="+mn-cs"/>
              </a:rPr>
              <a:t>OS-level virtualization</a:t>
            </a:r>
            <a:r>
              <a:rPr lang="en-US" sz="1200" b="0" i="1" kern="1200" dirty="0" smtClean="0">
                <a:solidFill>
                  <a:schemeClr val="tx1"/>
                </a:solidFill>
                <a:effectLst/>
                <a:latin typeface="+mn-lt"/>
                <a:ea typeface="+mn-ea"/>
                <a:cs typeface="+mn-cs"/>
              </a:rPr>
              <a:t> on Linux. </a:t>
            </a:r>
            <a:r>
              <a:rPr lang="en-US" sz="1200" b="0" i="0" kern="1200" dirty="0" smtClean="0">
                <a:solidFill>
                  <a:schemeClr val="tx1"/>
                </a:solidFill>
                <a:effectLst/>
                <a:latin typeface="+mn-lt"/>
                <a:ea typeface="+mn-ea"/>
                <a:cs typeface="+mn-cs"/>
              </a:rPr>
              <a:t> In simpler words, Docker is a tool that allows developers, sys-admins etc. to easily deploy their applications in a sandbox (called </a:t>
            </a:r>
            <a:r>
              <a:rPr lang="en-US" sz="1200" b="0" i="1" kern="1200" dirty="0" smtClean="0">
                <a:solidFill>
                  <a:schemeClr val="tx1"/>
                </a:solidFill>
                <a:effectLst/>
                <a:latin typeface="+mn-lt"/>
                <a:ea typeface="+mn-ea"/>
                <a:cs typeface="+mn-cs"/>
              </a:rPr>
              <a:t>containers</a:t>
            </a:r>
            <a:r>
              <a:rPr lang="en-US" sz="1200" b="0" i="0" kern="1200" dirty="0" smtClean="0">
                <a:solidFill>
                  <a:schemeClr val="tx1"/>
                </a:solidFill>
                <a:effectLst/>
                <a:latin typeface="+mn-lt"/>
                <a:ea typeface="+mn-ea"/>
                <a:cs typeface="+mn-cs"/>
              </a:rPr>
              <a:t>) to run on the host operating system i.e. Linux.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a:t>
            </a:fld>
            <a:endParaRPr lang="en-US"/>
          </a:p>
        </p:txBody>
      </p:sp>
    </p:spTree>
    <p:extLst>
      <p:ext uri="{BB962C8B-B14F-4D97-AF65-F5344CB8AC3E}">
        <p14:creationId xmlns:p14="http://schemas.microsoft.com/office/powerpoint/2010/main" val="2574766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the last steps, we saw how easy and fun it is to run applications with Docker. We started with a simple static website and then tried a Flask app. Both of which we could run locally and in the cloud with just a few commands. One thing both these apps had in common was that they were running in a </a:t>
            </a:r>
            <a:r>
              <a:rPr lang="en-US" sz="1200" b="1" i="0" kern="1200" dirty="0" smtClean="0">
                <a:solidFill>
                  <a:schemeClr val="tx1"/>
                </a:solidFill>
                <a:effectLst/>
                <a:latin typeface="+mn-lt"/>
                <a:ea typeface="+mn-ea"/>
                <a:cs typeface="+mn-cs"/>
              </a:rPr>
              <a:t>single container</a:t>
            </a:r>
            <a:r>
              <a:rPr lang="en-US" sz="1200" b="0" i="0" kern="1200" dirty="0" smtClean="0">
                <a:solidFill>
                  <a:schemeClr val="tx1"/>
                </a:solidFill>
                <a:effectLst/>
                <a:latin typeface="+mn-lt"/>
                <a:ea typeface="+mn-ea"/>
                <a:cs typeface="+mn-cs"/>
              </a:rPr>
              <a:t>. we are going to see how we can run and manage </a:t>
            </a:r>
            <a:r>
              <a:rPr lang="en-US" sz="1200" b="1" i="0" kern="1200" dirty="0" smtClean="0">
                <a:solidFill>
                  <a:schemeClr val="tx1"/>
                </a:solidFill>
                <a:effectLst/>
                <a:latin typeface="+mn-lt"/>
                <a:ea typeface="+mn-ea"/>
                <a:cs typeface="+mn-cs"/>
              </a:rPr>
              <a:t>multi-container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docker</a:t>
            </a:r>
            <a:r>
              <a:rPr lang="en-US" sz="1200" b="0" i="0" kern="1200" dirty="0" smtClean="0">
                <a:solidFill>
                  <a:schemeClr val="tx1"/>
                </a:solidFill>
                <a:effectLst/>
                <a:latin typeface="+mn-lt"/>
                <a:ea typeface="+mn-ea"/>
                <a:cs typeface="+mn-cs"/>
              </a:rPr>
              <a:t> environments. Why multi-container you might ask? Well, one of the key points of Docker is the way it provides isolation. The idea of bundling a process with its dependencies in a sandbox (called containers) is what makes this so powerful.</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21</a:t>
            </a:fld>
            <a:endParaRPr lang="en-US"/>
          </a:p>
        </p:txBody>
      </p:sp>
    </p:spTree>
    <p:extLst>
      <p:ext uri="{BB962C8B-B14F-4D97-AF65-F5344CB8AC3E}">
        <p14:creationId xmlns:p14="http://schemas.microsoft.com/office/powerpoint/2010/main" val="804534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 all the commands as mentioned in the tutorial</a:t>
            </a:r>
            <a:r>
              <a:rPr lang="en-US" baseline="0" dirty="0" smtClean="0"/>
              <a:t> accordingly, This is basically creating two single containers as before. </a:t>
            </a:r>
            <a:r>
              <a:rPr lang="en-US" dirty="0" smtClean="0">
                <a:latin typeface="Courier New" panose="02070309020205020404" pitchFamily="49" charset="0"/>
                <a:cs typeface="Courier New" panose="02070309020205020404" pitchFamily="49" charset="0"/>
              </a:rPr>
              <a:t>The first container</a:t>
            </a:r>
            <a:r>
              <a:rPr lang="en-US" baseline="0" dirty="0" smtClean="0">
                <a:latin typeface="Courier New" panose="02070309020205020404" pitchFamily="49" charset="0"/>
                <a:cs typeface="Courier New" panose="02070309020205020404" pitchFamily="49" charset="0"/>
              </a:rPr>
              <a:t> is </a:t>
            </a:r>
            <a:r>
              <a:rPr lang="en-US" dirty="0" err="1" smtClean="0">
                <a:latin typeface="Courier New" panose="02070309020205020404" pitchFamily="49" charset="0"/>
                <a:cs typeface="Courier New" panose="02070309020205020404" pitchFamily="49" charset="0"/>
              </a:rPr>
              <a:t>foodtrucks</a:t>
            </a:r>
            <a:r>
              <a:rPr lang="en-US" dirty="0" smtClean="0">
                <a:latin typeface="Courier New" panose="02070309020205020404" pitchFamily="49" charset="0"/>
                <a:cs typeface="Courier New" panose="02070309020205020404" pitchFamily="49" charset="0"/>
              </a:rPr>
              <a:t>-web . </a:t>
            </a:r>
          </a:p>
          <a:p>
            <a:endParaRPr lang="en-US" dirty="0" smtClean="0">
              <a:latin typeface="Courier New" panose="02070309020205020404" pitchFamily="49" charset="0"/>
              <a:cs typeface="Courier New" panose="02070309020205020404" pitchFamily="49" charset="0"/>
            </a:endParaRPr>
          </a:p>
          <a:p>
            <a:r>
              <a:rPr lang="en-US" dirty="0" smtClean="0">
                <a:latin typeface="Courier New" panose="02070309020205020404" pitchFamily="49" charset="0"/>
                <a:cs typeface="Courier New" panose="02070309020205020404" pitchFamily="49" charset="0"/>
              </a:rPr>
              <a:t>If error</a:t>
            </a:r>
            <a:r>
              <a:rPr lang="en-US" baseline="0" dirty="0" smtClean="0">
                <a:latin typeface="Courier New" panose="02070309020205020404" pitchFamily="49" charset="0"/>
                <a:cs typeface="Courier New" panose="02070309020205020404" pitchFamily="49" charset="0"/>
              </a:rPr>
              <a:t> in step 6 occurs, </a:t>
            </a:r>
            <a:r>
              <a:rPr lang="en-US" dirty="0" smtClean="0">
                <a:latin typeface="Courier New" panose="02070309020205020404" pitchFamily="49" charset="0"/>
                <a:cs typeface="Courier New" panose="02070309020205020404" pitchFamily="49" charset="0"/>
              </a:rPr>
              <a:t>run</a:t>
            </a:r>
            <a:r>
              <a:rPr lang="en-US" baseline="0" dirty="0" smtClean="0">
                <a:latin typeface="Courier New" panose="02070309020205020404" pitchFamily="49" charset="0"/>
                <a:cs typeface="Courier New" panose="02070309020205020404" pitchFamily="49" charset="0"/>
              </a:rPr>
              <a:t> the ‘</a:t>
            </a:r>
            <a:r>
              <a:rPr lang="en-US" baseline="0" dirty="0" err="1" smtClean="0">
                <a:latin typeface="Courier New" panose="02070309020205020404" pitchFamily="49" charset="0"/>
                <a:cs typeface="Courier New" panose="02070309020205020404" pitchFamily="49" charset="0"/>
              </a:rPr>
              <a:t>docker</a:t>
            </a:r>
            <a:r>
              <a:rPr lang="en-US" baseline="0" dirty="0" smtClean="0">
                <a:latin typeface="Courier New" panose="02070309020205020404" pitchFamily="49" charset="0"/>
                <a:cs typeface="Courier New" panose="02070309020205020404" pitchFamily="49" charset="0"/>
              </a:rPr>
              <a:t> container </a:t>
            </a:r>
            <a:r>
              <a:rPr lang="en-US" baseline="0" dirty="0" err="1" smtClean="0">
                <a:latin typeface="Courier New" panose="02070309020205020404" pitchFamily="49" charset="0"/>
                <a:cs typeface="Courier New" panose="02070309020205020404" pitchFamily="49" charset="0"/>
              </a:rPr>
              <a:t>ls’</a:t>
            </a:r>
            <a:r>
              <a:rPr lang="en-US" baseline="0" dirty="0" smtClean="0">
                <a:latin typeface="Courier New" panose="02070309020205020404" pitchFamily="49" charset="0"/>
                <a:cs typeface="Courier New" panose="02070309020205020404" pitchFamily="49" charset="0"/>
              </a:rPr>
              <a:t> and the ‘</a:t>
            </a:r>
            <a:r>
              <a:rPr lang="en-US" baseline="0" dirty="0" err="1" smtClean="0">
                <a:latin typeface="Courier New" panose="02070309020205020404" pitchFamily="49" charset="0"/>
                <a:cs typeface="Courier New" panose="02070309020205020404" pitchFamily="49" charset="0"/>
              </a:rPr>
              <a:t>docker</a:t>
            </a:r>
            <a:r>
              <a:rPr lang="en-US" baseline="0" dirty="0" smtClean="0">
                <a:latin typeface="Courier New" panose="02070309020205020404" pitchFamily="49" charset="0"/>
                <a:cs typeface="Courier New" panose="02070309020205020404" pitchFamily="49" charset="0"/>
              </a:rPr>
              <a:t> container </a:t>
            </a:r>
            <a:r>
              <a:rPr lang="en-US" baseline="0" dirty="0" err="1" smtClean="0">
                <a:latin typeface="Courier New" panose="02070309020205020404" pitchFamily="49" charset="0"/>
                <a:cs typeface="Courier New" panose="02070309020205020404" pitchFamily="49" charset="0"/>
              </a:rPr>
              <a:t>es’</a:t>
            </a:r>
            <a:r>
              <a:rPr lang="en-US" baseline="0" dirty="0" smtClean="0">
                <a:latin typeface="Courier New" panose="02070309020205020404" pitchFamily="49" charset="0"/>
                <a:cs typeface="Courier New" panose="02070309020205020404" pitchFamily="49" charset="0"/>
              </a:rPr>
              <a:t>  command as mentioned in the tutorial. If nothing regarding the elastic search appears rerun the commands starting from step iii.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22</a:t>
            </a:fld>
            <a:endParaRPr lang="en-US"/>
          </a:p>
        </p:txBody>
      </p:sp>
    </p:spTree>
    <p:extLst>
      <p:ext uri="{BB962C8B-B14F-4D97-AF65-F5344CB8AC3E}">
        <p14:creationId xmlns:p14="http://schemas.microsoft.com/office/powerpoint/2010/main" val="3426222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we need  to configure the network</a:t>
            </a:r>
            <a:r>
              <a:rPr lang="en-US" baseline="0" dirty="0" smtClean="0"/>
              <a:t> to make it able connect with the second container. Follow the instructions provided in the tutorial.</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23</a:t>
            </a:fld>
            <a:endParaRPr lang="en-US"/>
          </a:p>
        </p:txBody>
      </p:sp>
    </p:spTree>
    <p:extLst>
      <p:ext uri="{BB962C8B-B14F-4D97-AF65-F5344CB8AC3E}">
        <p14:creationId xmlns:p14="http://schemas.microsoft.com/office/powerpoint/2010/main" val="1204368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 tool for defining and running multi-container Docker applications. </a:t>
            </a:r>
            <a:r>
              <a:rPr lang="en-US" dirty="0" smtClean="0"/>
              <a:t>If you're running Mac, Docker Compose is already installed as it comes in the Docker Toolbox. Linux users can easily get their hands on Docker Compose by following the instructions on the docs. Since Compose is written in Python, you can also simply do </a:t>
            </a:r>
            <a:r>
              <a:rPr lang="en-US" dirty="0" smtClean="0">
                <a:latin typeface="Courier New" panose="02070309020205020404" pitchFamily="49" charset="0"/>
                <a:cs typeface="Courier New" panose="02070309020205020404" pitchFamily="49" charset="0"/>
              </a:rPr>
              <a:t>pip install </a:t>
            </a: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-compose</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24</a:t>
            </a:fld>
            <a:endParaRPr lang="en-US"/>
          </a:p>
        </p:txBody>
      </p:sp>
    </p:spTree>
    <p:extLst>
      <p:ext uri="{BB962C8B-B14F-4D97-AF65-F5344CB8AC3E}">
        <p14:creationId xmlns:p14="http://schemas.microsoft.com/office/powerpoint/2010/main" val="2218169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let's see </a:t>
            </a:r>
            <a:r>
              <a:rPr lang="en-US" dirty="0" err="1" smtClean="0"/>
              <a:t>docker</a:t>
            </a:r>
            <a:r>
              <a:rPr lang="en-US" dirty="0" smtClean="0"/>
              <a:t>-compose</a:t>
            </a:r>
            <a:r>
              <a:rPr lang="en-US" sz="1200" b="0" i="0" kern="1200" dirty="0" smtClean="0">
                <a:solidFill>
                  <a:schemeClr val="tx1"/>
                </a:solidFill>
                <a:effectLst/>
                <a:latin typeface="+mn-lt"/>
                <a:ea typeface="+mn-ea"/>
                <a:cs typeface="+mn-cs"/>
              </a:rPr>
              <a:t> in action. But before we start, we need to make sure the ports and names are free. So if you have the Flask and ES containers running, lets turn them off.</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25</a:t>
            </a:fld>
            <a:endParaRPr lang="en-US"/>
          </a:p>
        </p:txBody>
      </p:sp>
    </p:spTree>
    <p:extLst>
      <p:ext uri="{BB962C8B-B14F-4D97-AF65-F5344CB8AC3E}">
        <p14:creationId xmlns:p14="http://schemas.microsoft.com/office/powerpoint/2010/main" val="17718535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a:t>
            </a:r>
            <a:r>
              <a:rPr lang="en-US" baseline="0" dirty="0" smtClean="0"/>
              <a:t>e the output of </a:t>
            </a:r>
            <a:r>
              <a:rPr lang="en-US" baseline="0" dirty="0" err="1" smtClean="0"/>
              <a:t>docker</a:t>
            </a:r>
            <a:r>
              <a:rPr lang="en-US" baseline="0" dirty="0" smtClean="0"/>
              <a:t> compose up as screenshot and submit it as a deliverable.</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26</a:t>
            </a:fld>
            <a:endParaRPr lang="en-US"/>
          </a:p>
        </p:txBody>
      </p:sp>
    </p:spTree>
    <p:extLst>
      <p:ext uri="{BB962C8B-B14F-4D97-AF65-F5344CB8AC3E}">
        <p14:creationId xmlns:p14="http://schemas.microsoft.com/office/powerpoint/2010/main" val="2849824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AWS ECS is a scalable and super flexible container management service that supports Docker containers. It allows you to operate a Docker cluster on top of EC2 instances via an easy-to-use API.  ECS has a friendly </a:t>
            </a:r>
            <a:r>
              <a:rPr lang="en-US" sz="1200" b="0" i="0" u="none" strike="noStrike" kern="1200" dirty="0" smtClean="0">
                <a:solidFill>
                  <a:schemeClr val="tx1"/>
                </a:solidFill>
                <a:effectLst/>
                <a:latin typeface="+mn-lt"/>
                <a:ea typeface="+mn-ea"/>
                <a:cs typeface="+mn-cs"/>
                <a:hlinkClick r:id="rId3"/>
              </a:rPr>
              <a:t>CLI</a:t>
            </a:r>
            <a:r>
              <a:rPr lang="en-US" sz="1200" b="0" i="0" kern="1200" dirty="0" smtClean="0">
                <a:solidFill>
                  <a:schemeClr val="tx1"/>
                </a:solidFill>
                <a:effectLst/>
                <a:latin typeface="+mn-lt"/>
                <a:ea typeface="+mn-ea"/>
                <a:cs typeface="+mn-cs"/>
              </a:rPr>
              <a:t> tool that understands Docker Compose files and automatically provisions the cluster on ECS! Since we already have a functioning </a:t>
            </a:r>
            <a:r>
              <a:rPr lang="en-US" dirty="0" err="1" smtClean="0"/>
              <a:t>docker-compose.yml</a:t>
            </a:r>
            <a:r>
              <a:rPr lang="en-US" sz="1200" b="0" i="0" kern="1200" dirty="0" smtClean="0">
                <a:solidFill>
                  <a:schemeClr val="tx1"/>
                </a:solidFill>
                <a:effectLst/>
                <a:latin typeface="+mn-lt"/>
                <a:ea typeface="+mn-ea"/>
                <a:cs typeface="+mn-cs"/>
              </a:rPr>
              <a:t> it should not take a lot of effort in getting up and running on AWS.  At</a:t>
            </a:r>
            <a:r>
              <a:rPr lang="en-US" sz="1200" b="0" i="0" kern="1200" baseline="0" dirty="0" smtClean="0">
                <a:solidFill>
                  <a:schemeClr val="tx1"/>
                </a:solidFill>
                <a:effectLst/>
                <a:latin typeface="+mn-lt"/>
                <a:ea typeface="+mn-ea"/>
                <a:cs typeface="+mn-cs"/>
              </a:rPr>
              <a:t> the beginning, you need to install and verify the ECS-cli</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27</a:t>
            </a:fld>
            <a:endParaRPr lang="en-US"/>
          </a:p>
        </p:txBody>
      </p:sp>
    </p:spTree>
    <p:extLst>
      <p:ext uri="{BB962C8B-B14F-4D97-AF65-F5344CB8AC3E}">
        <p14:creationId xmlns:p14="http://schemas.microsoft.com/office/powerpoint/2010/main" val="24075808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Next, we need to get a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 which we'll be using to log into the instances. Head over to your </a:t>
            </a:r>
            <a:r>
              <a:rPr lang="en-US" sz="1200" b="0" i="0" u="none" strike="noStrike" kern="1200" dirty="0" smtClean="0">
                <a:solidFill>
                  <a:schemeClr val="tx1"/>
                </a:solidFill>
                <a:effectLst/>
                <a:latin typeface="+mn-lt"/>
                <a:ea typeface="+mn-ea"/>
                <a:cs typeface="+mn-cs"/>
                <a:hlinkClick r:id="rId3"/>
              </a:rPr>
              <a:t>EC2 Console</a:t>
            </a:r>
            <a:r>
              <a:rPr lang="en-US" sz="1200" b="0" i="0" kern="1200" dirty="0" smtClean="0">
                <a:solidFill>
                  <a:schemeClr val="tx1"/>
                </a:solidFill>
                <a:effectLst/>
                <a:latin typeface="+mn-lt"/>
                <a:ea typeface="+mn-ea"/>
                <a:cs typeface="+mn-cs"/>
              </a:rPr>
              <a:t> and create a new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 Download the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 and store it in a safe location. Another thing to note before you move away from this screen is the region name. In my case, I have named my key - </a:t>
            </a:r>
            <a:r>
              <a:rPr lang="en-US" dirty="0" err="1" smtClean="0"/>
              <a:t>ecs</a:t>
            </a:r>
            <a:r>
              <a:rPr lang="en-US" sz="1200" b="0" i="0" kern="1200" dirty="0" smtClean="0">
                <a:solidFill>
                  <a:schemeClr val="tx1"/>
                </a:solidFill>
                <a:effectLst/>
                <a:latin typeface="+mn-lt"/>
                <a:ea typeface="+mn-ea"/>
                <a:cs typeface="+mn-cs"/>
              </a:rPr>
              <a:t> and set my region as </a:t>
            </a:r>
            <a:r>
              <a:rPr lang="en-US" dirty="0" smtClean="0"/>
              <a:t>us-east-1</a:t>
            </a:r>
            <a:r>
              <a:rPr lang="en-US" sz="1200" b="0" i="0" kern="1200" dirty="0" smtClean="0">
                <a:solidFill>
                  <a:schemeClr val="tx1"/>
                </a:solidFill>
                <a:effectLst/>
                <a:latin typeface="+mn-lt"/>
                <a:ea typeface="+mn-ea"/>
                <a:cs typeface="+mn-cs"/>
              </a:rPr>
              <a:t>. This is what I'll assume for the rest of this walkthrough.</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28</a:t>
            </a:fld>
            <a:endParaRPr lang="en-US"/>
          </a:p>
        </p:txBody>
      </p:sp>
    </p:spTree>
    <p:extLst>
      <p:ext uri="{BB962C8B-B14F-4D97-AF65-F5344CB8AC3E}">
        <p14:creationId xmlns:p14="http://schemas.microsoft.com/office/powerpoint/2010/main" val="36638068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We provide the </a:t>
            </a:r>
            <a:r>
              <a:rPr lang="en-US" dirty="0" smtClean="0"/>
              <a:t>configure</a:t>
            </a:r>
            <a:r>
              <a:rPr lang="en-US" sz="1200" b="0" i="0" kern="1200" dirty="0" smtClean="0">
                <a:solidFill>
                  <a:schemeClr val="tx1"/>
                </a:solidFill>
                <a:effectLst/>
                <a:latin typeface="+mn-lt"/>
                <a:ea typeface="+mn-ea"/>
                <a:cs typeface="+mn-cs"/>
              </a:rPr>
              <a:t> command with the region name we want our cluster to reside in and a cluster name. Make sure you provide the </a:t>
            </a:r>
            <a:r>
              <a:rPr lang="en-US" sz="1200" b="1" i="0" kern="1200" dirty="0" smtClean="0">
                <a:solidFill>
                  <a:schemeClr val="tx1"/>
                </a:solidFill>
                <a:effectLst/>
                <a:latin typeface="+mn-lt"/>
                <a:ea typeface="+mn-ea"/>
                <a:cs typeface="+mn-cs"/>
              </a:rPr>
              <a:t>same region name</a:t>
            </a:r>
            <a:r>
              <a:rPr lang="en-US" sz="1200" b="0" i="0" kern="1200" dirty="0" smtClean="0">
                <a:solidFill>
                  <a:schemeClr val="tx1"/>
                </a:solidFill>
                <a:effectLst/>
                <a:latin typeface="+mn-lt"/>
                <a:ea typeface="+mn-ea"/>
                <a:cs typeface="+mn-cs"/>
              </a:rPr>
              <a:t> that you used when creating the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29</a:t>
            </a:fld>
            <a:endParaRPr lang="en-US"/>
          </a:p>
        </p:txBody>
      </p:sp>
    </p:spTree>
    <p:extLst>
      <p:ext uri="{BB962C8B-B14F-4D97-AF65-F5344CB8AC3E}">
        <p14:creationId xmlns:p14="http://schemas.microsoft.com/office/powerpoint/2010/main" val="22043910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a:t>
            </a:r>
            <a:r>
              <a:rPr lang="en-US" baseline="0" dirty="0" smtClean="0"/>
              <a:t> commands after you have configured the </a:t>
            </a:r>
            <a:r>
              <a:rPr lang="en-US" baseline="0" dirty="0" err="1" smtClean="0"/>
              <a:t>ecs</a:t>
            </a:r>
            <a:r>
              <a:rPr lang="en-US" baseline="0" dirty="0" smtClean="0"/>
              <a:t>-cli</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30</a:t>
            </a:fld>
            <a:endParaRPr lang="en-US"/>
          </a:p>
        </p:txBody>
      </p:sp>
    </p:spTree>
    <p:extLst>
      <p:ext uri="{BB962C8B-B14F-4D97-AF65-F5344CB8AC3E}">
        <p14:creationId xmlns:p14="http://schemas.microsoft.com/office/powerpoint/2010/main" val="2139869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You</a:t>
            </a:r>
            <a:r>
              <a:rPr lang="en-US" baseline="0" dirty="0" smtClean="0"/>
              <a:t> can not </a:t>
            </a:r>
            <a:r>
              <a:rPr lang="en-US" dirty="0" smtClean="0"/>
              <a:t>use Windows OS for this PA. If you have Windows PC only, install </a:t>
            </a:r>
            <a:r>
              <a:rPr lang="en-US" dirty="0" err="1" smtClean="0"/>
              <a:t>VirtualBox</a:t>
            </a:r>
            <a:r>
              <a:rPr lang="en-US" dirty="0" smtClean="0"/>
              <a:t> and create a VM with Linux (e.g., Ubuntu 14.04) installed (20GB disk size and 3GB memory are enough). The link of virtual box and Ubuntu </a:t>
            </a:r>
            <a:r>
              <a:rPr lang="en-US" dirty="0" err="1" smtClean="0"/>
              <a:t>os</a:t>
            </a:r>
            <a:r>
              <a:rPr lang="en-US" dirty="0" smtClean="0"/>
              <a:t> page</a:t>
            </a:r>
            <a:r>
              <a:rPr lang="en-US" baseline="0" dirty="0" smtClean="0"/>
              <a:t> is added in the slide. For accessing an </a:t>
            </a:r>
            <a:r>
              <a:rPr lang="en-US" baseline="0" dirty="0" err="1" smtClean="0"/>
              <a:t>docker</a:t>
            </a:r>
            <a:r>
              <a:rPr lang="en-US" baseline="0" dirty="0" smtClean="0"/>
              <a:t> image you also need to sign up for an account in </a:t>
            </a:r>
            <a:r>
              <a:rPr lang="en-US" dirty="0" smtClean="0"/>
              <a:t>in </a:t>
            </a:r>
            <a:r>
              <a:rPr lang="en-US" dirty="0" smtClean="0">
                <a:hlinkClick r:id="rId3"/>
              </a:rPr>
              <a:t>https://hub.docker.com/</a:t>
            </a:r>
            <a:r>
              <a:rPr lang="en-US" dirty="0" smtClean="0"/>
              <a:t>.</a:t>
            </a:r>
            <a:r>
              <a:rPr lang="en-US" baseline="0" dirty="0" smtClean="0"/>
              <a:t> In addition, also </a:t>
            </a:r>
            <a:r>
              <a:rPr lang="en-US" dirty="0" smtClean="0"/>
              <a:t>create an AWS account if you have not created one. </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4</a:t>
            </a:fld>
            <a:endParaRPr lang="en-US"/>
          </a:p>
        </p:txBody>
      </p:sp>
    </p:spTree>
    <p:extLst>
      <p:ext uri="{BB962C8B-B14F-4D97-AF65-F5344CB8AC3E}">
        <p14:creationId xmlns:p14="http://schemas.microsoft.com/office/powerpoint/2010/main" val="36542758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open </a:t>
            </a:r>
            <a:r>
              <a:rPr lang="en-US" sz="1200" b="0" i="0" u="none" strike="noStrike" kern="1200" dirty="0" smtClean="0">
                <a:solidFill>
                  <a:schemeClr val="tx1"/>
                </a:solidFill>
                <a:effectLst/>
                <a:latin typeface="+mn-lt"/>
                <a:ea typeface="+mn-ea"/>
                <a:cs typeface="+mn-cs"/>
                <a:hlinkClick r:id="rId3"/>
              </a:rPr>
              <a:t>http://</a:t>
            </a:r>
            <a:r>
              <a:rPr lang="en-US" sz="1200" b="0" i="0" u="none" strike="noStrike" kern="1200" dirty="0" smtClean="0">
                <a:solidFill>
                  <a:schemeClr val="tx1"/>
                </a:solidFill>
                <a:effectLst/>
                <a:latin typeface="+mn-lt"/>
                <a:ea typeface="+mn-ea"/>
                <a:cs typeface="+mn-cs"/>
              </a:rPr>
              <a:t>some-ip-address</a:t>
            </a:r>
            <a:r>
              <a:rPr lang="en-US" sz="1200" b="0" i="0" kern="1200" dirty="0" smtClean="0">
                <a:solidFill>
                  <a:schemeClr val="tx1"/>
                </a:solidFill>
                <a:effectLst/>
                <a:latin typeface="+mn-lt"/>
                <a:ea typeface="+mn-ea"/>
                <a:cs typeface="+mn-cs"/>
              </a:rPr>
              <a:t> in your browser and you should see the Food Trucks. The </a:t>
            </a:r>
            <a:r>
              <a:rPr lang="en-US" sz="1200" b="0" i="0" kern="1200" dirty="0" err="1" smtClean="0">
                <a:solidFill>
                  <a:schemeClr val="tx1"/>
                </a:solidFill>
                <a:effectLst/>
                <a:latin typeface="+mn-lt"/>
                <a:ea typeface="+mn-ea"/>
                <a:cs typeface="+mn-cs"/>
              </a:rPr>
              <a:t>ip</a:t>
            </a:r>
            <a:r>
              <a:rPr lang="en-US" sz="1200" b="0" i="0" kern="1200" dirty="0" smtClean="0">
                <a:solidFill>
                  <a:schemeClr val="tx1"/>
                </a:solidFill>
                <a:effectLst/>
                <a:latin typeface="+mn-lt"/>
                <a:ea typeface="+mn-ea"/>
                <a:cs typeface="+mn-cs"/>
              </a:rPr>
              <a:t> can be obtained</a:t>
            </a:r>
            <a:r>
              <a:rPr lang="en-US" sz="1200" b="0" i="0" kern="1200" baseline="0" dirty="0" smtClean="0">
                <a:solidFill>
                  <a:schemeClr val="tx1"/>
                </a:solidFill>
                <a:effectLst/>
                <a:latin typeface="+mn-lt"/>
                <a:ea typeface="+mn-ea"/>
                <a:cs typeface="+mn-cs"/>
              </a:rPr>
              <a:t> from </a:t>
            </a:r>
            <a:r>
              <a:rPr lang="en-US" sz="1200" b="0" i="0" kern="1200" baseline="0" dirty="0" err="1" smtClean="0">
                <a:solidFill>
                  <a:schemeClr val="tx1"/>
                </a:solidFill>
                <a:effectLst/>
                <a:latin typeface="+mn-lt"/>
                <a:ea typeface="+mn-ea"/>
                <a:cs typeface="+mn-cs"/>
              </a:rPr>
              <a:t>ecs</a:t>
            </a:r>
            <a:r>
              <a:rPr lang="en-US" sz="1200" b="0" i="0" kern="1200" baseline="0" dirty="0" smtClean="0">
                <a:solidFill>
                  <a:schemeClr val="tx1"/>
                </a:solidFill>
                <a:effectLst/>
                <a:latin typeface="+mn-lt"/>
                <a:ea typeface="+mn-ea"/>
                <a:cs typeface="+mn-cs"/>
              </a:rPr>
              <a:t>-cli </a:t>
            </a:r>
            <a:r>
              <a:rPr lang="en-US" sz="1200" b="0" i="0" kern="1200" baseline="0" dirty="0" err="1" smtClean="0">
                <a:solidFill>
                  <a:schemeClr val="tx1"/>
                </a:solidFill>
                <a:effectLst/>
                <a:latin typeface="+mn-lt"/>
                <a:ea typeface="+mn-ea"/>
                <a:cs typeface="+mn-cs"/>
              </a:rPr>
              <a:t>ps</a:t>
            </a:r>
            <a:r>
              <a:rPr lang="en-US" sz="1200" b="0" i="0" kern="1200" baseline="0" dirty="0" smtClean="0">
                <a:solidFill>
                  <a:schemeClr val="tx1"/>
                </a:solidFill>
                <a:effectLst/>
                <a:latin typeface="+mn-lt"/>
                <a:ea typeface="+mn-ea"/>
                <a:cs typeface="+mn-cs"/>
              </a:rPr>
              <a:t> command</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31</a:t>
            </a:fld>
            <a:endParaRPr lang="en-US"/>
          </a:p>
        </p:txBody>
      </p:sp>
    </p:spTree>
    <p:extLst>
      <p:ext uri="{BB962C8B-B14F-4D97-AF65-F5344CB8AC3E}">
        <p14:creationId xmlns:p14="http://schemas.microsoft.com/office/powerpoint/2010/main" val="25831276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a:t>
            </a:r>
            <a:r>
              <a:rPr lang="en-US" baseline="0" dirty="0" smtClean="0"/>
              <a:t> when you are done with the assignment, </a:t>
            </a:r>
            <a:r>
              <a:rPr lang="en-US" dirty="0" smtClean="0"/>
              <a:t>Remember to terminate all the services. </a:t>
            </a:r>
          </a:p>
          <a:p>
            <a:pPr>
              <a:buFontTx/>
              <a:buChar char="-"/>
            </a:pPr>
            <a:r>
              <a:rPr lang="en-US" dirty="0" smtClean="0"/>
              <a:t>Delete the cluster after getting the screenshot in the previous slide.</a:t>
            </a:r>
          </a:p>
          <a:p>
            <a:pPr>
              <a:buFontTx/>
              <a:buChar char="-"/>
            </a:pPr>
            <a:r>
              <a:rPr lang="en-US" dirty="0" smtClean="0"/>
              <a:t>Go to elastic beanstalk and delete the application.</a:t>
            </a:r>
          </a:p>
          <a:p>
            <a:pPr>
              <a:buFontTx/>
              <a:buChar char="-"/>
            </a:pPr>
            <a:r>
              <a:rPr lang="en-US" dirty="0" smtClean="0"/>
              <a:t>Also terminate your running EC2 instances</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32</a:t>
            </a:fld>
            <a:endParaRPr lang="en-US"/>
          </a:p>
        </p:txBody>
      </p:sp>
    </p:spTree>
    <p:extLst>
      <p:ext uri="{BB962C8B-B14F-4D97-AF65-F5344CB8AC3E}">
        <p14:creationId xmlns:p14="http://schemas.microsoft.com/office/powerpoint/2010/main" val="698078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while creating the VM please ensure you have allotted at least </a:t>
            </a:r>
            <a:r>
              <a:rPr lang="en-US" dirty="0" smtClean="0"/>
              <a:t>20GB disk size and 3GB memory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5</a:t>
            </a:fld>
            <a:endParaRPr lang="en-US"/>
          </a:p>
        </p:txBody>
      </p:sp>
    </p:spTree>
    <p:extLst>
      <p:ext uri="{BB962C8B-B14F-4D97-AF65-F5344CB8AC3E}">
        <p14:creationId xmlns:p14="http://schemas.microsoft.com/office/powerpoint/2010/main" val="1478558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 completing the assignment, you</a:t>
            </a:r>
            <a:r>
              <a:rPr lang="en-US" baseline="0" dirty="0" smtClean="0"/>
              <a:t> need to follow the tutorial given in </a:t>
            </a:r>
            <a:r>
              <a:rPr lang="en-US" dirty="0" smtClean="0">
                <a:hlinkClick r:id="rId3"/>
              </a:rPr>
              <a:t>https://docker-curriculum.com/</a:t>
            </a:r>
            <a:endParaRPr lang="en-US" dirty="0" smtClean="0"/>
          </a:p>
          <a:p>
            <a:pPr marL="0" indent="0">
              <a:buNone/>
            </a:pPr>
            <a:r>
              <a:rPr lang="en-US" dirty="0" smtClean="0"/>
              <a:t>The steps are marked in the PA4- TutorialIndex.docx uploaded in </a:t>
            </a:r>
            <a:r>
              <a:rPr lang="en-US" dirty="0" err="1" smtClean="0"/>
              <a:t>collab</a:t>
            </a:r>
            <a:r>
              <a:rPr lang="en-US" dirty="0" smtClean="0"/>
              <a:t>. Read through all text and finish all steps 1.1-3.4 (inclusive). Please see file “PA4- TutorialIndex.docx” for the step indices. </a:t>
            </a:r>
          </a:p>
          <a:p>
            <a:pPr marL="0" indent="0">
              <a:buNone/>
            </a:pPr>
            <a:endParaRPr lang="en-US" dirty="0" smtClean="0"/>
          </a:p>
          <a:p>
            <a:pPr marL="0" indent="0">
              <a:buNone/>
            </a:pPr>
            <a:r>
              <a:rPr lang="en-US" dirty="0" smtClean="0"/>
              <a:t>Also check the notes in the tutorial pdf document.</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6</a:t>
            </a:fld>
            <a:endParaRPr lang="en-US"/>
          </a:p>
        </p:txBody>
      </p:sp>
    </p:spTree>
    <p:extLst>
      <p:ext uri="{BB962C8B-B14F-4D97-AF65-F5344CB8AC3E}">
        <p14:creationId xmlns:p14="http://schemas.microsoft.com/office/powerpoint/2010/main" val="1413990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Containers sit on top of a physical server and its host OS—for example, Linux or Windows. Each container shares the host OS kernel as oppose to different</a:t>
            </a:r>
            <a:r>
              <a:rPr lang="en-US" sz="1200" b="0" i="0" kern="1200" baseline="0" dirty="0" smtClean="0">
                <a:solidFill>
                  <a:schemeClr val="tx1"/>
                </a:solidFill>
                <a:effectLst/>
                <a:latin typeface="+mn-lt"/>
                <a:ea typeface="+mn-ea"/>
                <a:cs typeface="+mn-cs"/>
              </a:rPr>
              <a:t> guest OS on VMs</a:t>
            </a:r>
            <a:r>
              <a:rPr lang="en-US" sz="1200" b="0" i="0" kern="1200" dirty="0" smtClean="0">
                <a:solidFill>
                  <a:schemeClr val="tx1"/>
                </a:solidFill>
                <a:effectLst/>
                <a:latin typeface="+mn-lt"/>
                <a:ea typeface="+mn-ea"/>
                <a:cs typeface="+mn-cs"/>
              </a:rPr>
              <a:t> and, usually, the binaries and libraries, too. Shared components are read-only. Containers are thus exceptionally “light”—they are only megabytes in size and take just seconds to start, versus gigabytes and minutes for a VM.</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Containers also reduce management overhead. Because they share a common operating system, only a single operating system needs care and feeding for bug fixes, patches, and so on. This concept is similar to what we experience with hypervisor hosts: fewer management points but slightly higher fault domain. In short, containers are lighter weight and more portable than VMs.</a:t>
            </a:r>
            <a:r>
              <a:rPr lang="en-US" sz="1200" b="1" i="0"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7</a:t>
            </a:fld>
            <a:endParaRPr lang="en-US"/>
          </a:p>
        </p:txBody>
      </p:sp>
    </p:spTree>
    <p:extLst>
      <p:ext uri="{BB962C8B-B14F-4D97-AF65-F5344CB8AC3E}">
        <p14:creationId xmlns:p14="http://schemas.microsoft.com/office/powerpoint/2010/main" val="650938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presentation,</a:t>
            </a:r>
            <a:r>
              <a:rPr lang="en-US" baseline="0" dirty="0" smtClean="0"/>
              <a:t> we basically show some of the commands, follow the pdf document and </a:t>
            </a:r>
            <a:r>
              <a:rPr lang="en-US" dirty="0" smtClean="0"/>
              <a:t>PA4- TutorialIndex.docx to complete the assignment.</a:t>
            </a:r>
            <a:r>
              <a:rPr lang="en-US" baseline="0" dirty="0" smtClean="0"/>
              <a:t>  </a:t>
            </a:r>
          </a:p>
          <a:p>
            <a:r>
              <a:rPr lang="en-US" baseline="0" dirty="0" smtClean="0"/>
              <a:t>Now for the commands: </a:t>
            </a:r>
          </a:p>
          <a:p>
            <a:r>
              <a:rPr lang="en-US" sz="1200" b="0" i="0" kern="1200" dirty="0" smtClean="0">
                <a:solidFill>
                  <a:schemeClr val="tx1"/>
                </a:solidFill>
                <a:effectLst/>
                <a:latin typeface="+mn-lt"/>
                <a:ea typeface="+mn-ea"/>
                <a:cs typeface="+mn-cs"/>
              </a:rPr>
              <a:t>The </a:t>
            </a:r>
            <a:r>
              <a:rPr lang="en-US" dirty="0" smtClean="0"/>
              <a:t>pull</a:t>
            </a:r>
            <a:r>
              <a:rPr lang="en-US" sz="1200" b="0" i="0" kern="1200" dirty="0" smtClean="0">
                <a:solidFill>
                  <a:schemeClr val="tx1"/>
                </a:solidFill>
                <a:effectLst/>
                <a:latin typeface="+mn-lt"/>
                <a:ea typeface="+mn-ea"/>
                <a:cs typeface="+mn-cs"/>
              </a:rPr>
              <a:t> command fetches the </a:t>
            </a:r>
            <a:r>
              <a:rPr lang="en-US" sz="1200" b="0" i="0" kern="1200" dirty="0" err="1" smtClean="0">
                <a:solidFill>
                  <a:schemeClr val="tx1"/>
                </a:solidFill>
                <a:effectLst/>
                <a:latin typeface="+mn-lt"/>
                <a:ea typeface="+mn-ea"/>
                <a:cs typeface="+mn-cs"/>
              </a:rPr>
              <a:t>busybox</a:t>
            </a:r>
            <a:r>
              <a:rPr lang="en-US" sz="1200" b="0" i="0" kern="1200" dirty="0" smtClean="0">
                <a:solidFill>
                  <a:schemeClr val="tx1"/>
                </a:solidFill>
                <a:effectLst/>
                <a:latin typeface="+mn-lt"/>
                <a:ea typeface="+mn-ea"/>
                <a:cs typeface="+mn-cs"/>
              </a:rPr>
              <a:t> </a:t>
            </a:r>
            <a:r>
              <a:rPr lang="en-US" sz="1200" b="1" i="0" u="none" strike="noStrike" kern="1200" dirty="0" smtClean="0">
                <a:solidFill>
                  <a:schemeClr val="tx1"/>
                </a:solidFill>
                <a:effectLst/>
                <a:latin typeface="+mn-lt"/>
                <a:ea typeface="+mn-ea"/>
                <a:cs typeface="+mn-cs"/>
                <a:hlinkClick r:id="rId3"/>
              </a:rPr>
              <a:t>image</a:t>
            </a:r>
            <a:r>
              <a:rPr lang="en-US" sz="1200" b="0" i="0" kern="1200" dirty="0" smtClean="0">
                <a:solidFill>
                  <a:schemeClr val="tx1"/>
                </a:solidFill>
                <a:effectLst/>
                <a:latin typeface="+mn-lt"/>
                <a:ea typeface="+mn-ea"/>
                <a:cs typeface="+mn-cs"/>
              </a:rPr>
              <a:t> from the </a:t>
            </a:r>
            <a:r>
              <a:rPr lang="en-US" sz="1200" b="1" i="0" u="none" strike="noStrike" kern="1200" dirty="0" smtClean="0">
                <a:solidFill>
                  <a:schemeClr val="tx1"/>
                </a:solidFill>
                <a:effectLst/>
                <a:latin typeface="+mn-lt"/>
                <a:ea typeface="+mn-ea"/>
                <a:cs typeface="+mn-cs"/>
                <a:hlinkClick r:id="rId4"/>
              </a:rPr>
              <a:t>Docker registry</a:t>
            </a:r>
            <a:r>
              <a:rPr lang="en-US" sz="1200" b="0" i="0" kern="1200" dirty="0" smtClean="0">
                <a:solidFill>
                  <a:schemeClr val="tx1"/>
                </a:solidFill>
                <a:effectLst/>
                <a:latin typeface="+mn-lt"/>
                <a:ea typeface="+mn-ea"/>
                <a:cs typeface="+mn-cs"/>
              </a:rPr>
              <a:t> and saves it to our system. You can use the </a:t>
            </a:r>
            <a:r>
              <a:rPr lang="en-US" dirty="0" err="1" smtClean="0"/>
              <a:t>docker</a:t>
            </a:r>
            <a:r>
              <a:rPr lang="en-US" dirty="0" smtClean="0"/>
              <a:t> images</a:t>
            </a:r>
            <a:r>
              <a:rPr lang="en-US" sz="1200" b="0" i="0" kern="1200" dirty="0" smtClean="0">
                <a:solidFill>
                  <a:schemeClr val="tx1"/>
                </a:solidFill>
                <a:effectLst/>
                <a:latin typeface="+mn-lt"/>
                <a:ea typeface="+mn-ea"/>
                <a:cs typeface="+mn-cs"/>
              </a:rPr>
              <a:t> command to see a list of all images on your system. When you call </a:t>
            </a:r>
            <a:r>
              <a:rPr lang="en-US" dirty="0" smtClean="0"/>
              <a:t>run</a:t>
            </a:r>
            <a:r>
              <a:rPr lang="en-US" sz="1200" b="0" i="0" kern="1200" dirty="0" smtClean="0">
                <a:solidFill>
                  <a:schemeClr val="tx1"/>
                </a:solidFill>
                <a:effectLst/>
                <a:latin typeface="+mn-lt"/>
                <a:ea typeface="+mn-ea"/>
                <a:cs typeface="+mn-cs"/>
              </a:rPr>
              <a:t>, the Docker client finds the image (</a:t>
            </a:r>
            <a:r>
              <a:rPr lang="en-US" sz="1200" b="0" i="0" kern="1200" dirty="0" err="1" smtClean="0">
                <a:solidFill>
                  <a:schemeClr val="tx1"/>
                </a:solidFill>
                <a:effectLst/>
                <a:latin typeface="+mn-lt"/>
                <a:ea typeface="+mn-ea"/>
                <a:cs typeface="+mn-cs"/>
              </a:rPr>
              <a:t>busybox</a:t>
            </a:r>
            <a:r>
              <a:rPr lang="en-US" sz="1200" b="0" i="0" kern="1200" dirty="0" smtClean="0">
                <a:solidFill>
                  <a:schemeClr val="tx1"/>
                </a:solidFill>
                <a:effectLst/>
                <a:latin typeface="+mn-lt"/>
                <a:ea typeface="+mn-ea"/>
                <a:cs typeface="+mn-cs"/>
              </a:rPr>
              <a:t> in this case), loads up the container and then runs a command in that container.</a:t>
            </a:r>
            <a:endParaRPr lang="en-US" dirty="0" smtClean="0"/>
          </a:p>
          <a:p>
            <a:r>
              <a:rPr lang="en-US" dirty="0" smtClean="0"/>
              <a:t>Please continue to</a:t>
            </a:r>
            <a:r>
              <a:rPr lang="en-US" baseline="0" dirty="0" smtClean="0"/>
              <a:t> run other commands from the tutorial link.</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8</a:t>
            </a:fld>
            <a:endParaRPr lang="en-US"/>
          </a:p>
        </p:txBody>
      </p:sp>
    </p:spTree>
    <p:extLst>
      <p:ext uri="{BB962C8B-B14F-4D97-AF65-F5344CB8AC3E}">
        <p14:creationId xmlns:p14="http://schemas.microsoft.com/office/powerpoint/2010/main" val="1048366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ourier New" panose="02070309020205020404" pitchFamily="49" charset="0"/>
                <a:cs typeface="Courier New" panose="02070309020205020404" pitchFamily="49" charset="0"/>
              </a:rPr>
              <a:t>After completing</a:t>
            </a:r>
            <a:r>
              <a:rPr lang="en-US" baseline="0" dirty="0" smtClean="0">
                <a:latin typeface="Courier New" panose="02070309020205020404" pitchFamily="49" charset="0"/>
                <a:cs typeface="Courier New" panose="02070309020205020404" pitchFamily="49" charset="0"/>
              </a:rPr>
              <a:t> the previous steps, </a:t>
            </a:r>
            <a:r>
              <a:rPr lang="en-US" dirty="0" smtClean="0">
                <a:latin typeface="Courier New" panose="02070309020205020404" pitchFamily="49" charset="0"/>
                <a:cs typeface="Courier New" panose="02070309020205020404" pitchFamily="49" charset="0"/>
              </a:rPr>
              <a:t>typing the ‘</a:t>
            </a: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ps</a:t>
            </a:r>
            <a:r>
              <a:rPr lang="en-US" dirty="0" smtClean="0">
                <a:latin typeface="Courier New" panose="02070309020205020404" pitchFamily="49" charset="0"/>
                <a:cs typeface="Courier New" panose="02070309020205020404" pitchFamily="49" charset="0"/>
              </a:rPr>
              <a:t> –a’ command on the command line interface shows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 a list of all containers that we have ran </a:t>
            </a:r>
            <a:r>
              <a:rPr lang="en-US" sz="1200" b="0" i="0" kern="1200" dirty="0" err="1" smtClean="0">
                <a:solidFill>
                  <a:schemeClr val="tx1"/>
                </a:solidFill>
                <a:effectLst/>
                <a:latin typeface="+mn-lt"/>
                <a:ea typeface="+mn-ea"/>
                <a:cs typeface="+mn-cs"/>
              </a:rPr>
              <a:t>upto</a:t>
            </a:r>
            <a:r>
              <a:rPr lang="en-US" sz="1200" b="0" i="0" kern="1200" dirty="0" smtClean="0">
                <a:solidFill>
                  <a:schemeClr val="tx1"/>
                </a:solidFill>
                <a:effectLst/>
                <a:latin typeface="+mn-lt"/>
                <a:ea typeface="+mn-ea"/>
                <a:cs typeface="+mn-cs"/>
              </a:rPr>
              <a:t> now. Only typing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ps</a:t>
            </a:r>
            <a:r>
              <a:rPr lang="en-US" dirty="0" smtClean="0">
                <a:latin typeface="Courier New" panose="02070309020205020404" pitchFamily="49" charset="0"/>
                <a:cs typeface="Courier New" panose="02070309020205020404" pitchFamily="49" charset="0"/>
              </a:rPr>
              <a:t> –a’ command can give an error </a:t>
            </a:r>
            <a:r>
              <a:rPr lang="en-US" dirty="0" smtClean="0"/>
              <a:t>like permission denied, in</a:t>
            </a:r>
            <a:r>
              <a:rPr lang="en-US" baseline="0" dirty="0" smtClean="0"/>
              <a:t> that case run all the commands by typing </a:t>
            </a:r>
            <a:r>
              <a:rPr lang="en-US" baseline="0" dirty="0" err="1" smtClean="0"/>
              <a:t>sudo</a:t>
            </a:r>
            <a:r>
              <a:rPr lang="en-US" baseline="0" dirty="0" smtClean="0"/>
              <a:t> at the beginning of every command. That is, </a:t>
            </a:r>
            <a:r>
              <a:rPr lang="en-US" baseline="0" dirty="0" smtClean="0">
                <a:latin typeface="Courier New" panose="02070309020205020404" pitchFamily="49" charset="0"/>
                <a:cs typeface="Courier New" panose="02070309020205020404" pitchFamily="49" charset="0"/>
              </a:rPr>
              <a:t> type  ‘</a:t>
            </a:r>
            <a:r>
              <a:rPr lang="en-US" baseline="0" dirty="0" err="1" smtClean="0">
                <a:latin typeface="Courier New" panose="02070309020205020404" pitchFamily="49" charset="0"/>
                <a:cs typeface="Courier New" panose="02070309020205020404" pitchFamily="49" charset="0"/>
              </a:rPr>
              <a:t>sudo</a:t>
            </a:r>
            <a:r>
              <a:rPr lang="en-US" baseline="0"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ps</a:t>
            </a:r>
            <a:r>
              <a:rPr lang="en-US" dirty="0" smtClean="0">
                <a:latin typeface="Courier New" panose="02070309020205020404" pitchFamily="49" charset="0"/>
                <a:cs typeface="Courier New" panose="02070309020205020404" pitchFamily="49" charset="0"/>
              </a:rPr>
              <a:t> –a’ instead</a:t>
            </a:r>
            <a:r>
              <a:rPr lang="en-US" baseline="0" dirty="0" smtClean="0">
                <a:latin typeface="Courier New" panose="02070309020205020404" pitchFamily="49" charset="0"/>
                <a:cs typeface="Courier New" panose="02070309020205020404" pitchFamily="49" charset="0"/>
              </a:rPr>
              <a:t> of ‘</a:t>
            </a: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ps</a:t>
            </a:r>
            <a:r>
              <a:rPr lang="en-US" dirty="0" smtClean="0">
                <a:latin typeface="Courier New" panose="02070309020205020404" pitchFamily="49" charset="0"/>
                <a:cs typeface="Courier New" panose="02070309020205020404" pitchFamily="49" charset="0"/>
              </a:rPr>
              <a:t> –a’</a:t>
            </a:r>
            <a:r>
              <a:rPr lang="en-US" baseline="0" dirty="0" smtClean="0">
                <a:latin typeface="Courier New" panose="02070309020205020404" pitchFamily="49" charset="0"/>
                <a:cs typeface="Courier New" panose="02070309020205020404" pitchFamily="49" charset="0"/>
              </a:rPr>
              <a:t> </a:t>
            </a:r>
            <a:endParaRPr lang="en-US" dirty="0" smtClean="0">
              <a:latin typeface="Courier New" panose="02070309020205020404" pitchFamily="49" charset="0"/>
              <a:cs typeface="Courier New" panose="02070309020205020404" pitchFamily="49" charset="0"/>
            </a:endParaRPr>
          </a:p>
          <a:p>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Take a screenshot and it is considered as your deliverable</a:t>
            </a:r>
            <a:r>
              <a:rPr lang="en-US" sz="1200" b="0" i="0" kern="1200" baseline="0" dirty="0" smtClean="0">
                <a:solidFill>
                  <a:schemeClr val="tx1"/>
                </a:solidFill>
                <a:effectLst/>
                <a:latin typeface="+mn-lt"/>
                <a:ea typeface="+mn-ea"/>
                <a:cs typeface="+mn-cs"/>
              </a:rPr>
              <a:t> 1 in your submitted pdf.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9</a:t>
            </a:fld>
            <a:endParaRPr lang="en-US"/>
          </a:p>
        </p:txBody>
      </p:sp>
    </p:spTree>
    <p:extLst>
      <p:ext uri="{BB962C8B-B14F-4D97-AF65-F5344CB8AC3E}">
        <p14:creationId xmlns:p14="http://schemas.microsoft.com/office/powerpoint/2010/main" val="3931180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next step, </a:t>
            </a:r>
            <a:r>
              <a:rPr lang="en-US" sz="1200" b="0" i="0" kern="1200" dirty="0" smtClean="0">
                <a:solidFill>
                  <a:schemeClr val="tx1"/>
                </a:solidFill>
                <a:effectLst/>
                <a:latin typeface="+mn-lt"/>
                <a:ea typeface="+mn-ea"/>
                <a:cs typeface="+mn-cs"/>
              </a:rPr>
              <a:t>we're going to look at is how we can run a simple static website. We're going to pull a Docker image from Docker Hub, run the container and see how easy it is to run a webserver. First,</a:t>
            </a:r>
            <a:r>
              <a:rPr lang="en-US" sz="1200" b="0" i="0" kern="1200" baseline="0" dirty="0" smtClean="0">
                <a:solidFill>
                  <a:schemeClr val="tx1"/>
                </a:solidFill>
                <a:effectLst/>
                <a:latin typeface="+mn-lt"/>
                <a:ea typeface="+mn-ea"/>
                <a:cs typeface="+mn-cs"/>
              </a:rPr>
              <a:t> we define what is an image and what we call a container. </a:t>
            </a:r>
          </a:p>
          <a:p>
            <a:pPr marL="457200" indent="-457200">
              <a:buFont typeface="Arial" panose="020B0604020202020204" pitchFamily="34" charset="0"/>
              <a:buChar char="•"/>
            </a:pPr>
            <a:r>
              <a:rPr lang="en-US" sz="1200" dirty="0" smtClean="0"/>
              <a:t>Images are</a:t>
            </a:r>
            <a:r>
              <a:rPr lang="en-US" sz="1200" baseline="0" dirty="0" smtClean="0"/>
              <a:t> </a:t>
            </a:r>
            <a:r>
              <a:rPr lang="en-US" sz="1200" dirty="0" smtClean="0"/>
              <a:t>the blueprints of applications which form the basis of containers. </a:t>
            </a:r>
          </a:p>
          <a:p>
            <a:pPr marL="457200" indent="-457200">
              <a:buFont typeface="Arial" panose="020B0604020202020204" pitchFamily="34" charset="0"/>
              <a:buChar char="•"/>
            </a:pPr>
            <a:r>
              <a:rPr lang="en-US" sz="1200" dirty="0" smtClean="0"/>
              <a:t>Containers are</a:t>
            </a:r>
            <a:r>
              <a:rPr lang="en-US" sz="1200" baseline="0" dirty="0" smtClean="0"/>
              <a:t> c</a:t>
            </a:r>
            <a:r>
              <a:rPr lang="en-US" sz="1200" dirty="0" smtClean="0"/>
              <a:t>reated from Docker images and run the actual application.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10</a:t>
            </a:fld>
            <a:endParaRPr lang="en-US"/>
          </a:p>
        </p:txBody>
      </p:sp>
    </p:spTree>
    <p:extLst>
      <p:ext uri="{BB962C8B-B14F-4D97-AF65-F5344CB8AC3E}">
        <p14:creationId xmlns:p14="http://schemas.microsoft.com/office/powerpoint/2010/main" val="3390146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D725A63-E9D5-4008-803A-0436AD95D736}" type="datetimeFigureOut">
              <a:rPr lang="en-US" smtClean="0"/>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845087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25A63-E9D5-4008-803A-0436AD95D736}" type="datetimeFigureOut">
              <a:rPr lang="en-US" smtClean="0"/>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591987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25A63-E9D5-4008-803A-0436AD95D736}" type="datetimeFigureOut">
              <a:rPr lang="en-US" smtClean="0"/>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2877843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25A63-E9D5-4008-803A-0436AD95D736}" type="datetimeFigureOut">
              <a:rPr lang="en-US" smtClean="0"/>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267241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725A63-E9D5-4008-803A-0436AD95D736}" type="datetimeFigureOut">
              <a:rPr lang="en-US" smtClean="0"/>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11155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725A63-E9D5-4008-803A-0436AD95D736}" type="datetimeFigureOut">
              <a:rPr lang="en-US" smtClean="0"/>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3823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725A63-E9D5-4008-803A-0436AD95D736}" type="datetimeFigureOut">
              <a:rPr lang="en-US" smtClean="0"/>
              <a:t>4/6/2023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539867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725A63-E9D5-4008-803A-0436AD95D736}" type="datetimeFigureOut">
              <a:rPr lang="en-US" smtClean="0"/>
              <a:t>4/6/2023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836141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25A63-E9D5-4008-803A-0436AD95D736}" type="datetimeFigureOut">
              <a:rPr lang="en-US" smtClean="0"/>
              <a:t>4/6/2023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2225925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725A63-E9D5-4008-803A-0436AD95D736}" type="datetimeFigureOut">
              <a:rPr lang="en-US" smtClean="0"/>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1332619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725A63-E9D5-4008-803A-0436AD95D736}" type="datetimeFigureOut">
              <a:rPr lang="en-US" smtClean="0"/>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4290038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5A63-E9D5-4008-803A-0436AD95D736}" type="datetimeFigureOut">
              <a:rPr lang="en-US" smtClean="0"/>
              <a:t>4/6/2023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A63142-8622-4A07-B3E7-54D71AE1EC93}" type="slidenum">
              <a:rPr lang="en-US" smtClean="0"/>
              <a:t>‹#›</a:t>
            </a:fld>
            <a:endParaRPr lang="en-US"/>
          </a:p>
        </p:txBody>
      </p:sp>
    </p:spTree>
    <p:extLst>
      <p:ext uri="{BB962C8B-B14F-4D97-AF65-F5344CB8AC3E}">
        <p14:creationId xmlns:p14="http://schemas.microsoft.com/office/powerpoint/2010/main" val="1620860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ocalhost:32769/"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prakhar1989/docker-curriculum.gi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nsole.aws.amazon.com/elasticbeanstalk"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github.com/prakhar1989/FoodTruck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docs.aws.amazon.com/AmazonECS/latest/developerguide/ECS_CLI_installation.htm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amazon-ecs-cli.s3.amazonaws.com/ecs-cli-linux-amd64-latest" TargetMode="External"/><Relationship Id="rId4" Type="http://schemas.openxmlformats.org/officeDocument/2006/relationships/hyperlink" Target="https://amazon-ecs-cli.s3.amazonaws.com/ecs-cli-darwin-amd64-latest"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onsole.aws.amazon.com/ec2/v2/home?region=us-east-1#KeyPairs:sort=keyName"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hyperlink" Target="https://docs.aws.amazon.com/AmazonECS/latest/developerguide/ECS_CLI_Configuration.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virtualbox.org/wiki/Download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hub.docker.com/" TargetMode="External"/><Relationship Id="rId4" Type="http://schemas.openxmlformats.org/officeDocument/2006/relationships/hyperlink" Target="https://ubuntu.com/download/deskto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hyperlink" Target="https://docker-curriculum.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s://docs.docker.com/docker-for-mac/insta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docs.docker.com/install/linux/docker-ce/ubuntu/"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CS 4740- Cloud Computing</a:t>
            </a:r>
          </a:p>
        </p:txBody>
      </p:sp>
      <p:sp>
        <p:nvSpPr>
          <p:cNvPr id="3" name="Subtitle 2"/>
          <p:cNvSpPr>
            <a:spLocks noGrp="1"/>
          </p:cNvSpPr>
          <p:nvPr>
            <p:ph type="subTitle" idx="1"/>
          </p:nvPr>
        </p:nvSpPr>
        <p:spPr/>
        <p:txBody>
          <a:bodyPr/>
          <a:lstStyle/>
          <a:p>
            <a:r>
              <a:rPr lang="en-US" dirty="0"/>
              <a:t>Programming Assignment 4</a:t>
            </a:r>
          </a:p>
        </p:txBody>
      </p:sp>
    </p:spTree>
    <p:extLst>
      <p:ext uri="{BB962C8B-B14F-4D97-AF65-F5344CB8AC3E}">
        <p14:creationId xmlns:p14="http://schemas.microsoft.com/office/powerpoint/2010/main" val="3138857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2.0- WEBAPPS WITH DOCKER </a:t>
            </a:r>
          </a:p>
        </p:txBody>
      </p:sp>
      <p:sp>
        <p:nvSpPr>
          <p:cNvPr id="5" name="TextBox 4">
            <a:extLst>
              <a:ext uri="{FF2B5EF4-FFF2-40B4-BE49-F238E27FC236}">
                <a16:creationId xmlns:a16="http://schemas.microsoft.com/office/drawing/2014/main" id="{ADD02791-8EFB-4AD7-ADD5-8CEA9831A299}"/>
              </a:ext>
            </a:extLst>
          </p:cNvPr>
          <p:cNvSpPr txBox="1"/>
          <p:nvPr/>
        </p:nvSpPr>
        <p:spPr>
          <a:xfrm>
            <a:off x="394446" y="1923770"/>
            <a:ext cx="10959354" cy="3785652"/>
          </a:xfrm>
          <a:prstGeom prst="rect">
            <a:avLst/>
          </a:prstGeom>
          <a:noFill/>
        </p:spPr>
        <p:txBody>
          <a:bodyPr wrap="square" rtlCol="0">
            <a:spAutoFit/>
          </a:bodyPr>
          <a:lstStyle/>
          <a:p>
            <a:pPr marL="457200" indent="-457200">
              <a:buFont typeface="Arial" panose="020B0604020202020204" pitchFamily="34" charset="0"/>
              <a:buChar char="•"/>
            </a:pPr>
            <a:r>
              <a:rPr lang="en-US" sz="4000" dirty="0"/>
              <a:t>Images - The blueprints of applications which form the basis of containers. </a:t>
            </a:r>
          </a:p>
          <a:p>
            <a:pPr marL="457200" indent="-457200">
              <a:buFont typeface="Arial" panose="020B0604020202020204" pitchFamily="34" charset="0"/>
              <a:buChar char="•"/>
            </a:pPr>
            <a:endParaRPr lang="en-US" sz="4000" dirty="0"/>
          </a:p>
          <a:p>
            <a:pPr marL="457200" indent="-457200">
              <a:buFont typeface="Arial" panose="020B0604020202020204" pitchFamily="34" charset="0"/>
              <a:buChar char="•"/>
            </a:pPr>
            <a:endParaRPr lang="en-US" sz="4000" dirty="0"/>
          </a:p>
          <a:p>
            <a:pPr marL="457200" indent="-457200">
              <a:buFont typeface="Arial" panose="020B0604020202020204" pitchFamily="34" charset="0"/>
              <a:buChar char="•"/>
            </a:pPr>
            <a:r>
              <a:rPr lang="en-US" sz="4000" dirty="0"/>
              <a:t>Containers - Created from Docker images and run the actual application. </a:t>
            </a:r>
          </a:p>
        </p:txBody>
      </p:sp>
    </p:spTree>
    <p:extLst>
      <p:ext uri="{BB962C8B-B14F-4D97-AF65-F5344CB8AC3E}">
        <p14:creationId xmlns:p14="http://schemas.microsoft.com/office/powerpoint/2010/main" val="3653637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normAutofit fontScale="92500" lnSpcReduction="10000"/>
          </a:bodyPr>
          <a:lstStyle/>
          <a:p>
            <a:r>
              <a:rPr lang="en-US" dirty="0"/>
              <a:t>Sub-steps for 2.1:</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a:t>
            </a:r>
            <a:r>
              <a:rPr lang="en-US" dirty="0" err="1">
                <a:latin typeface="Courier New" panose="02070309020205020404" pitchFamily="49" charset="0"/>
                <a:cs typeface="Courier New" panose="02070309020205020404" pitchFamily="49" charset="0"/>
              </a:rPr>
              <a:t>rm</a:t>
            </a:r>
            <a:r>
              <a:rPr lang="en-US" dirty="0">
                <a:latin typeface="Courier New" panose="02070309020205020404" pitchFamily="49" charset="0"/>
                <a:cs typeface="Courier New" panose="02070309020205020404" pitchFamily="49" charset="0"/>
              </a:rPr>
              <a:t> prakhar1989/static-site</a:t>
            </a:r>
          </a:p>
          <a:p>
            <a:pPr marL="571500" indent="-571500">
              <a:buAutoNum type="romanLcParenR"/>
            </a:pPr>
            <a:r>
              <a:rPr lang="en-US" dirty="0" err="1"/>
              <a:t>Ctrl+C</a:t>
            </a:r>
            <a:r>
              <a:rPr lang="en-US" dirty="0"/>
              <a:t> to stop the container.</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-P --name static-site prakhar1989/static-site</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port static-site</a:t>
            </a:r>
          </a:p>
          <a:p>
            <a:pPr marL="571500" indent="-571500">
              <a:buAutoNum type="romanLcParenR"/>
            </a:pPr>
            <a:r>
              <a:rPr lang="en-US" dirty="0"/>
              <a:t>open </a:t>
            </a:r>
            <a:r>
              <a:rPr lang="en-US" dirty="0">
                <a:hlinkClick r:id="rId3"/>
              </a:rPr>
              <a:t>http://localhost:32769</a:t>
            </a:r>
            <a:r>
              <a:rPr lang="en-US" dirty="0"/>
              <a:t> in your browser (Deliverable 2).</a:t>
            </a:r>
          </a:p>
          <a:p>
            <a:pPr marL="571500" indent="-571500">
              <a:buAutoNum type="romanLcParenR"/>
            </a:pPr>
            <a:r>
              <a:rPr lang="en-US" dirty="0"/>
              <a:t>You can also run </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-p 8888:80 prakhar1989/static-site</a:t>
            </a:r>
          </a:p>
          <a:p>
            <a:pPr marL="0" indent="0">
              <a:buNone/>
            </a:pPr>
            <a:r>
              <a:rPr lang="en-US" dirty="0"/>
              <a:t>For specifying a custom port (8888).</a:t>
            </a:r>
          </a:p>
          <a:p>
            <a:pPr marL="571500" indent="-571500">
              <a:buAutoNum type="romanLcParenR"/>
            </a:pPr>
            <a:endParaRPr lang="en-US" dirty="0"/>
          </a:p>
        </p:txBody>
      </p:sp>
    </p:spTree>
    <p:extLst>
      <p:ext uri="{BB962C8B-B14F-4D97-AF65-F5344CB8AC3E}">
        <p14:creationId xmlns:p14="http://schemas.microsoft.com/office/powerpoint/2010/main" val="528889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2</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11662" y="1561381"/>
            <a:ext cx="9301172" cy="4615582"/>
          </a:xfrm>
        </p:spPr>
      </p:pic>
    </p:spTree>
    <p:extLst>
      <p:ext uri="{BB962C8B-B14F-4D97-AF65-F5344CB8AC3E}">
        <p14:creationId xmlns:p14="http://schemas.microsoft.com/office/powerpoint/2010/main" val="90367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lstStyle/>
          <a:p>
            <a:r>
              <a:rPr lang="en-US" dirty="0"/>
              <a:t>Sub-steps for 2.2:</a:t>
            </a:r>
          </a:p>
          <a:p>
            <a:pPr marL="0" indent="0">
              <a:buNone/>
            </a:pPr>
            <a:r>
              <a:rPr lang="en-US" dirty="0"/>
              <a:t>Command: </a:t>
            </a:r>
            <a:r>
              <a:rPr lang="en-US" dirty="0" err="1"/>
              <a:t>docker</a:t>
            </a:r>
            <a:r>
              <a:rPr lang="en-US" dirty="0"/>
              <a:t> images (Deliverable 3)</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3289" y="3318725"/>
            <a:ext cx="9361476" cy="2012399"/>
          </a:xfrm>
          <a:prstGeom prst="rect">
            <a:avLst/>
          </a:prstGeom>
        </p:spPr>
      </p:pic>
    </p:spTree>
    <p:extLst>
      <p:ext uri="{BB962C8B-B14F-4D97-AF65-F5344CB8AC3E}">
        <p14:creationId xmlns:p14="http://schemas.microsoft.com/office/powerpoint/2010/main" val="3576139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normAutofit fontScale="92500" lnSpcReduction="20000"/>
          </a:bodyPr>
          <a:lstStyle/>
          <a:p>
            <a:r>
              <a:rPr lang="en-US" dirty="0"/>
              <a:t>Sub-steps for 2.3 and 2.4:</a:t>
            </a:r>
          </a:p>
          <a:p>
            <a:pPr marL="571500" indent="-571500">
              <a:buAutoNum type="romanLcParenR"/>
            </a:pPr>
            <a:r>
              <a:rPr lang="en-US" dirty="0" err="1">
                <a:latin typeface="Courier New" panose="02070309020205020404" pitchFamily="49" charset="0"/>
                <a:cs typeface="Courier New" panose="02070309020205020404" pitchFamily="49" charset="0"/>
              </a:rPr>
              <a:t>git</a:t>
            </a:r>
            <a:r>
              <a:rPr lang="en-US" dirty="0">
                <a:latin typeface="Courier New" panose="02070309020205020404" pitchFamily="49" charset="0"/>
                <a:cs typeface="Courier New" panose="02070309020205020404" pitchFamily="49" charset="0"/>
              </a:rPr>
              <a:t> clone </a:t>
            </a:r>
            <a:r>
              <a:rPr lang="en-US" dirty="0">
                <a:latin typeface="Courier New" panose="02070309020205020404" pitchFamily="49" charset="0"/>
                <a:cs typeface="Courier New" panose="02070309020205020404" pitchFamily="49" charset="0"/>
                <a:hlinkClick r:id="rId3"/>
              </a:rPr>
              <a:t>https://github.com/prakhar1989/docker-curriculum.git</a:t>
            </a:r>
            <a:endParaRPr lang="en-US" dirty="0">
              <a:latin typeface="Courier New" panose="02070309020205020404" pitchFamily="49" charset="0"/>
              <a:cs typeface="Courier New" panose="02070309020205020404" pitchFamily="49" charset="0"/>
            </a:endParaRPr>
          </a:p>
          <a:p>
            <a:pPr marL="571500" indent="-571500">
              <a:buAutoNum type="romanLcParenR"/>
            </a:pPr>
            <a:r>
              <a:rPr lang="en-US" dirty="0">
                <a:latin typeface="Courier New" panose="02070309020205020404" pitchFamily="49" charset="0"/>
                <a:cs typeface="Courier New" panose="02070309020205020404" pitchFamily="49" charset="0"/>
              </a:rPr>
              <a:t>cd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-curriculum/flask-app</a:t>
            </a:r>
          </a:p>
          <a:p>
            <a:pPr marL="571500" indent="-571500">
              <a:buAutoNum type="romanLcParenR"/>
            </a:pPr>
            <a:r>
              <a:rPr lang="en-US" dirty="0"/>
              <a:t>The </a:t>
            </a:r>
            <a:r>
              <a:rPr lang="en-US" dirty="0" err="1"/>
              <a:t>Dockerfile</a:t>
            </a:r>
            <a:r>
              <a:rPr lang="en-US" dirty="0"/>
              <a:t> is already in the flask-app directory, you do not need to do anything</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build -t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/catnip .</a:t>
            </a:r>
          </a:p>
          <a:p>
            <a:pPr marL="0" indent="0">
              <a:buNone/>
            </a:pPr>
            <a:r>
              <a:rPr lang="en-US" dirty="0">
                <a:solidFill>
                  <a:srgbClr val="FF0000"/>
                </a:solidFill>
              </a:rPr>
              <a:t>Note: Don’t forget the period sign. </a:t>
            </a:r>
            <a:r>
              <a:rPr lang="en-US" dirty="0" err="1">
                <a:solidFill>
                  <a:srgbClr val="FF0000"/>
                </a:solidFill>
              </a:rPr>
              <a:t>Yourusername</a:t>
            </a:r>
            <a:r>
              <a:rPr lang="en-US" dirty="0">
                <a:solidFill>
                  <a:srgbClr val="FF0000"/>
                </a:solidFill>
              </a:rPr>
              <a:t> refers to </a:t>
            </a:r>
            <a:r>
              <a:rPr lang="en-US" dirty="0" err="1">
                <a:solidFill>
                  <a:srgbClr val="FF0000"/>
                </a:solidFill>
              </a:rPr>
              <a:t>docker</a:t>
            </a:r>
            <a:r>
              <a:rPr lang="en-US" dirty="0">
                <a:solidFill>
                  <a:srgbClr val="FF0000"/>
                </a:solidFill>
              </a:rPr>
              <a:t> hub username in this and all future references</a:t>
            </a:r>
          </a:p>
          <a:p>
            <a:pPr marL="0" indent="0">
              <a:buNone/>
            </a:pPr>
            <a:r>
              <a:rPr lang="en-US" dirty="0"/>
              <a:t>v)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-p 8888:5000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/catnip</a:t>
            </a:r>
          </a:p>
          <a:p>
            <a:pPr marL="0" indent="0">
              <a:buNone/>
            </a:pPr>
            <a:r>
              <a:rPr lang="en-US" dirty="0"/>
              <a:t>vi) open http://localhost:8888 in your browser (Deliverable 4).</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098268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4</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25906" y="1825625"/>
            <a:ext cx="8740187" cy="4351338"/>
          </a:xfrm>
        </p:spPr>
      </p:pic>
    </p:spTree>
    <p:extLst>
      <p:ext uri="{BB962C8B-B14F-4D97-AF65-F5344CB8AC3E}">
        <p14:creationId xmlns:p14="http://schemas.microsoft.com/office/powerpoint/2010/main" val="1102953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lstStyle/>
          <a:p>
            <a:r>
              <a:rPr lang="en-US" dirty="0"/>
              <a:t>Sub-steps for 2.5:</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login</a:t>
            </a:r>
          </a:p>
          <a:p>
            <a:pPr marL="571500" indent="-571500">
              <a:buAutoNum type="romanLcParenR"/>
            </a:pPr>
            <a:r>
              <a:rPr lang="en-US" dirty="0"/>
              <a:t>Username and password from your </a:t>
            </a:r>
            <a:r>
              <a:rPr lang="en-US" dirty="0" err="1"/>
              <a:t>docker</a:t>
            </a:r>
            <a:r>
              <a:rPr lang="en-US" dirty="0"/>
              <a:t> hub account.</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push </a:t>
            </a:r>
            <a:r>
              <a:rPr lang="en-US" dirty="0" err="1">
                <a:latin typeface="Courier New" panose="02070309020205020404" pitchFamily="49" charset="0"/>
                <a:cs typeface="Courier New" panose="02070309020205020404" pitchFamily="49" charset="0"/>
              </a:rPr>
              <a:t>yourusername</a:t>
            </a:r>
            <a:r>
              <a:rPr lang="en-US">
                <a:latin typeface="Courier New" panose="02070309020205020404" pitchFamily="49" charset="0"/>
                <a:cs typeface="Courier New" panose="02070309020205020404" pitchFamily="49" charset="0"/>
              </a:rPr>
              <a:t>/catnip</a:t>
            </a:r>
          </a:p>
          <a:p>
            <a:pPr marL="0" indent="0">
              <a:buNone/>
            </a:pP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85363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sz="half" idx="1"/>
          </p:nvPr>
        </p:nvSpPr>
        <p:spPr/>
        <p:txBody>
          <a:bodyPr>
            <a:normAutofit fontScale="92500"/>
          </a:bodyPr>
          <a:lstStyle/>
          <a:p>
            <a:r>
              <a:rPr lang="en-US" dirty="0"/>
              <a:t>Sub-steps for 2.5 (AWS Beanstalk)</a:t>
            </a:r>
          </a:p>
          <a:p>
            <a:pPr marL="571500" indent="-571500">
              <a:buAutoNum type="romanLcParenR"/>
            </a:pPr>
            <a:r>
              <a:rPr lang="en-US" dirty="0"/>
              <a:t>Login to your AWS console.</a:t>
            </a:r>
          </a:p>
          <a:p>
            <a:pPr marL="571500" indent="-571500">
              <a:buAutoNum type="romanLcParenR"/>
            </a:pPr>
            <a:r>
              <a:rPr lang="en-US" dirty="0"/>
              <a:t>Click to  Elastic Beanstalk console </a:t>
            </a:r>
            <a:r>
              <a:rPr lang="en-US" dirty="0">
                <a:hlinkClick r:id="rId3"/>
              </a:rPr>
              <a:t>link</a:t>
            </a:r>
            <a:endParaRPr lang="en-US" dirty="0"/>
          </a:p>
          <a:p>
            <a:pPr marL="571500" indent="-571500">
              <a:buAutoNum type="romanLcParenR"/>
            </a:pPr>
            <a:r>
              <a:rPr lang="en-US" dirty="0"/>
              <a:t>Click on "Create New Application" in the top right</a:t>
            </a:r>
          </a:p>
          <a:p>
            <a:pPr marL="571500" indent="-571500">
              <a:buAutoNum type="romanLcParenR"/>
            </a:pPr>
            <a:r>
              <a:rPr lang="en-US" dirty="0"/>
              <a:t>Give your app a memorable (but unique) name and provide an (optional) description</a:t>
            </a:r>
          </a:p>
          <a:p>
            <a:pPr marL="0" indent="0">
              <a:buNone/>
            </a:pPr>
            <a:endParaRPr lang="en-US" dirty="0"/>
          </a:p>
        </p:txBody>
      </p:sp>
      <p:sp>
        <p:nvSpPr>
          <p:cNvPr id="6" name="Content Placeholder 5"/>
          <p:cNvSpPr>
            <a:spLocks noGrp="1"/>
          </p:cNvSpPr>
          <p:nvPr>
            <p:ph sz="half" idx="2"/>
          </p:nvPr>
        </p:nvSpPr>
        <p:spPr/>
        <p:txBody>
          <a:bodyPr>
            <a:normAutofit fontScale="92500"/>
          </a:bodyPr>
          <a:lstStyle/>
          <a:p>
            <a:endParaRPr lang="en-US"/>
          </a:p>
        </p:txBody>
      </p:sp>
      <p:pic>
        <p:nvPicPr>
          <p:cNvPr id="4" name="Picture 3"/>
          <p:cNvPicPr>
            <a:picLocks noChangeAspect="1"/>
          </p:cNvPicPr>
          <p:nvPr/>
        </p:nvPicPr>
        <p:blipFill>
          <a:blip r:embed="rId4"/>
          <a:stretch>
            <a:fillRect/>
          </a:stretch>
        </p:blipFill>
        <p:spPr>
          <a:xfrm>
            <a:off x="6172200" y="1825625"/>
            <a:ext cx="5252009" cy="4351338"/>
          </a:xfrm>
          <a:prstGeom prst="rect">
            <a:avLst/>
          </a:prstGeom>
        </p:spPr>
      </p:pic>
    </p:spTree>
    <p:extLst>
      <p:ext uri="{BB962C8B-B14F-4D97-AF65-F5344CB8AC3E}">
        <p14:creationId xmlns:p14="http://schemas.microsoft.com/office/powerpoint/2010/main" val="3852679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sz="half" idx="1"/>
          </p:nvPr>
        </p:nvSpPr>
        <p:spPr/>
        <p:txBody>
          <a:bodyPr>
            <a:normAutofit fontScale="92500" lnSpcReduction="20000"/>
          </a:bodyPr>
          <a:lstStyle/>
          <a:p>
            <a:r>
              <a:rPr lang="en-US" dirty="0"/>
              <a:t>Sub-steps for 2.5 </a:t>
            </a:r>
          </a:p>
          <a:p>
            <a:pPr marL="0" indent="0">
              <a:buNone/>
            </a:pPr>
            <a:r>
              <a:rPr lang="en-US" dirty="0"/>
              <a:t>v) In the </a:t>
            </a:r>
            <a:r>
              <a:rPr lang="en-US" b="1" dirty="0"/>
              <a:t>New Environment</a:t>
            </a:r>
            <a:r>
              <a:rPr lang="en-US" dirty="0"/>
              <a:t> screen, create a new environment and choose the </a:t>
            </a:r>
            <a:r>
              <a:rPr lang="en-US" b="1" dirty="0"/>
              <a:t>Web Server Environment</a:t>
            </a:r>
            <a:r>
              <a:rPr lang="en-US" dirty="0"/>
              <a:t>.</a:t>
            </a:r>
          </a:p>
          <a:p>
            <a:pPr marL="0" indent="0">
              <a:buNone/>
            </a:pPr>
            <a:r>
              <a:rPr lang="en-US" dirty="0"/>
              <a:t>vi) Fill in the environment information by choosing a domain. This URL is what you'll share with your friends so make sure it's easy to remember.</a:t>
            </a:r>
          </a:p>
          <a:p>
            <a:pPr marL="0" indent="0">
              <a:buNone/>
            </a:pPr>
            <a:r>
              <a:rPr lang="en-US" dirty="0"/>
              <a:t>vii) Under base configuration section. Choose </a:t>
            </a:r>
            <a:r>
              <a:rPr lang="en-US" i="1" dirty="0"/>
              <a:t>Docker</a:t>
            </a:r>
            <a:r>
              <a:rPr lang="en-US" dirty="0"/>
              <a:t> from the </a:t>
            </a:r>
            <a:r>
              <a:rPr lang="en-US" i="1" dirty="0"/>
              <a:t>predefined platform</a:t>
            </a:r>
            <a:r>
              <a:rPr lang="en-US" dirty="0"/>
              <a:t>.</a:t>
            </a:r>
          </a:p>
          <a:p>
            <a:pPr marL="0" indent="0">
              <a:buNone/>
            </a:pPr>
            <a:endParaRPr lang="en-US" dirty="0"/>
          </a:p>
        </p:txBody>
      </p:sp>
      <p:sp>
        <p:nvSpPr>
          <p:cNvPr id="6" name="Content Placeholder 5"/>
          <p:cNvSpPr>
            <a:spLocks noGrp="1"/>
          </p:cNvSpPr>
          <p:nvPr>
            <p:ph sz="half" idx="2"/>
          </p:nvPr>
        </p:nvSpPr>
        <p:spPr/>
        <p:txBody>
          <a:bodyPr>
            <a:normAutofit fontScale="92500" lnSpcReduction="20000"/>
          </a:bodyPr>
          <a:lstStyle/>
          <a:p>
            <a:endParaRPr lang="en-US"/>
          </a:p>
        </p:txBody>
      </p:sp>
      <p:pic>
        <p:nvPicPr>
          <p:cNvPr id="5" name="Picture 4"/>
          <p:cNvPicPr>
            <a:picLocks noChangeAspect="1"/>
          </p:cNvPicPr>
          <p:nvPr/>
        </p:nvPicPr>
        <p:blipFill>
          <a:blip r:embed="rId3"/>
          <a:stretch>
            <a:fillRect/>
          </a:stretch>
        </p:blipFill>
        <p:spPr>
          <a:xfrm>
            <a:off x="5861649" y="1825625"/>
            <a:ext cx="6142611" cy="4226702"/>
          </a:xfrm>
          <a:prstGeom prst="rect">
            <a:avLst/>
          </a:prstGeom>
        </p:spPr>
      </p:pic>
      <p:sp>
        <p:nvSpPr>
          <p:cNvPr id="7" name="TextBox 6"/>
          <p:cNvSpPr txBox="1"/>
          <p:nvPr/>
        </p:nvSpPr>
        <p:spPr>
          <a:xfrm>
            <a:off x="7082287" y="2536166"/>
            <a:ext cx="2078966" cy="369332"/>
          </a:xfrm>
          <a:prstGeom prst="rect">
            <a:avLst/>
          </a:prstGeom>
          <a:noFill/>
          <a:ln w="28575">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0589472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Step 2.0- WEBAPPS WITH DOCKER </a:t>
            </a:r>
          </a:p>
        </p:txBody>
      </p:sp>
      <p:sp>
        <p:nvSpPr>
          <p:cNvPr id="6" name="Content Placeholder 5"/>
          <p:cNvSpPr>
            <a:spLocks noGrp="1"/>
          </p:cNvSpPr>
          <p:nvPr>
            <p:ph idx="1"/>
          </p:nvPr>
        </p:nvSpPr>
        <p:spPr/>
        <p:txBody>
          <a:bodyPr/>
          <a:lstStyle/>
          <a:p>
            <a:r>
              <a:rPr lang="en-US" dirty="0"/>
              <a:t>Sub-steps for 2.5 (AWS Beanstalk) </a:t>
            </a:r>
          </a:p>
          <a:p>
            <a:pPr marL="0" indent="0">
              <a:buNone/>
            </a:pPr>
            <a:r>
              <a:rPr lang="en-US" dirty="0"/>
              <a:t>viii) Now we need to upload our application code. But since our application is packaged in a Docker container, we just need to tell EB about our container. Open the </a:t>
            </a:r>
            <a:r>
              <a:rPr lang="en-US" dirty="0" err="1"/>
              <a:t>Dockerrun.aws.json</a:t>
            </a:r>
            <a:r>
              <a:rPr lang="en-US" dirty="0"/>
              <a:t> file located in the flask-app folder and edit the Name of the image to your image's name (change the username with </a:t>
            </a:r>
            <a:r>
              <a:rPr lang="en-US" dirty="0" err="1"/>
              <a:t>docker</a:t>
            </a:r>
            <a:r>
              <a:rPr lang="en-US" dirty="0"/>
              <a:t> hub username).</a:t>
            </a:r>
          </a:p>
          <a:p>
            <a:pPr marL="0" indent="0">
              <a:buNone/>
            </a:pPr>
            <a:r>
              <a:rPr lang="en-US" dirty="0"/>
              <a:t>ix) Now click on "Create environment". The final screen that you see will have a few spinners indicating that your environment is being set up. It typically takes around 5 minutes for the first-time </a:t>
            </a:r>
            <a:r>
              <a:rPr lang="en-US"/>
              <a:t>setup.</a:t>
            </a:r>
            <a:endParaRPr lang="en-US" dirty="0"/>
          </a:p>
        </p:txBody>
      </p:sp>
    </p:spTree>
    <p:extLst>
      <p:ext uri="{BB962C8B-B14F-4D97-AF65-F5344CB8AC3E}">
        <p14:creationId xmlns:p14="http://schemas.microsoft.com/office/powerpoint/2010/main" val="2001585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 of this PA</a:t>
            </a:r>
          </a:p>
        </p:txBody>
      </p:sp>
      <p:sp>
        <p:nvSpPr>
          <p:cNvPr id="3" name="Content Placeholder 2"/>
          <p:cNvSpPr>
            <a:spLocks noGrp="1"/>
          </p:cNvSpPr>
          <p:nvPr>
            <p:ph idx="1"/>
          </p:nvPr>
        </p:nvSpPr>
        <p:spPr/>
        <p:txBody>
          <a:bodyPr>
            <a:normAutofit lnSpcReduction="10000"/>
          </a:bodyPr>
          <a:lstStyle/>
          <a:p>
            <a:r>
              <a:rPr lang="en-US" dirty="0"/>
              <a:t>Gain hand-on experience with the </a:t>
            </a:r>
            <a:r>
              <a:rPr lang="en-US" dirty="0" err="1"/>
              <a:t>Docker</a:t>
            </a:r>
            <a:endParaRPr lang="en-US" dirty="0"/>
          </a:p>
          <a:p>
            <a:endParaRPr lang="en-US" dirty="0"/>
          </a:p>
          <a:p>
            <a:r>
              <a:rPr lang="en-US" dirty="0"/>
              <a:t>Understand the terminology of </a:t>
            </a:r>
            <a:r>
              <a:rPr lang="en-US" dirty="0" err="1"/>
              <a:t>Docker</a:t>
            </a:r>
            <a:endParaRPr lang="en-US" dirty="0"/>
          </a:p>
          <a:p>
            <a:endParaRPr lang="en-US" dirty="0"/>
          </a:p>
          <a:p>
            <a:r>
              <a:rPr lang="en-US" dirty="0"/>
              <a:t>Know how to </a:t>
            </a:r>
            <a:r>
              <a:rPr lang="en-US"/>
              <a:t>create image and </a:t>
            </a:r>
            <a:r>
              <a:rPr lang="en-US" dirty="0"/>
              <a:t>create container based on image</a:t>
            </a:r>
          </a:p>
          <a:p>
            <a:endParaRPr lang="en-US" dirty="0"/>
          </a:p>
          <a:p>
            <a:r>
              <a:rPr lang="en-US" dirty="0"/>
              <a:t>Know how to use container service on Amazon AWS</a:t>
            </a:r>
          </a:p>
          <a:p>
            <a:endParaRPr lang="en-US" dirty="0"/>
          </a:p>
          <a:p>
            <a:r>
              <a:rPr lang="en-US" dirty="0"/>
              <a:t>Know how to build multi-container environment</a:t>
            </a:r>
          </a:p>
        </p:txBody>
      </p:sp>
    </p:spTree>
    <p:extLst>
      <p:ext uri="{BB962C8B-B14F-4D97-AF65-F5344CB8AC3E}">
        <p14:creationId xmlns:p14="http://schemas.microsoft.com/office/powerpoint/2010/main" val="1714601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5</a:t>
            </a:r>
          </a:p>
        </p:txBody>
      </p:sp>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276709"/>
            <a:ext cx="5181600" cy="5391509"/>
          </a:xfrm>
        </p:spPr>
      </p:pic>
      <p:sp>
        <p:nvSpPr>
          <p:cNvPr id="5" name="Content Placeholder 4"/>
          <p:cNvSpPr>
            <a:spLocks noGrp="1"/>
          </p:cNvSpPr>
          <p:nvPr>
            <p:ph sz="half" idx="2"/>
          </p:nvPr>
        </p:nvSpPr>
        <p:spPr/>
        <p:txBody>
          <a:bodyPr/>
          <a:lstStyle/>
          <a:p>
            <a:endParaRPr lang="en-US"/>
          </a:p>
        </p:txBody>
      </p:sp>
      <p:pic>
        <p:nvPicPr>
          <p:cNvPr id="3" name="Picture 2"/>
          <p:cNvPicPr>
            <a:picLocks noChangeAspect="1"/>
          </p:cNvPicPr>
          <p:nvPr/>
        </p:nvPicPr>
        <p:blipFill>
          <a:blip r:embed="rId4"/>
          <a:stretch>
            <a:fillRect/>
          </a:stretch>
        </p:blipFill>
        <p:spPr>
          <a:xfrm>
            <a:off x="6172200" y="1276709"/>
            <a:ext cx="6019799" cy="5391510"/>
          </a:xfrm>
          <a:prstGeom prst="rect">
            <a:avLst/>
          </a:prstGeom>
        </p:spPr>
      </p:pic>
      <p:sp>
        <p:nvSpPr>
          <p:cNvPr id="6" name="TextBox 5"/>
          <p:cNvSpPr txBox="1"/>
          <p:nvPr/>
        </p:nvSpPr>
        <p:spPr>
          <a:xfrm>
            <a:off x="2048773" y="2898475"/>
            <a:ext cx="1380227" cy="369332"/>
          </a:xfrm>
          <a:prstGeom prst="rect">
            <a:avLst/>
          </a:prstGeom>
          <a:noFill/>
          <a:ln w="28575">
            <a:solidFill>
              <a:srgbClr val="FF0000"/>
            </a:solidFill>
          </a:ln>
        </p:spPr>
        <p:txBody>
          <a:bodyPr wrap="square" rtlCol="0">
            <a:spAutoFit/>
          </a:bodyPr>
          <a:lstStyle/>
          <a:p>
            <a:endParaRPr lang="en-US" dirty="0"/>
          </a:p>
        </p:txBody>
      </p:sp>
      <p:sp>
        <p:nvSpPr>
          <p:cNvPr id="7" name="TextBox 6"/>
          <p:cNvSpPr txBox="1"/>
          <p:nvPr/>
        </p:nvSpPr>
        <p:spPr>
          <a:xfrm>
            <a:off x="6747294" y="1204159"/>
            <a:ext cx="1380227" cy="369332"/>
          </a:xfrm>
          <a:prstGeom prst="rect">
            <a:avLst/>
          </a:prstGeom>
          <a:noFill/>
          <a:ln w="28575">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5127934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4" name="Rectangle 3"/>
          <p:cNvSpPr/>
          <p:nvPr/>
        </p:nvSpPr>
        <p:spPr>
          <a:xfrm>
            <a:off x="2275609" y="1891145"/>
            <a:ext cx="8530936" cy="44161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086600" y="2473036"/>
            <a:ext cx="3252355" cy="33666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Elasticsearch</a:t>
            </a:r>
            <a:r>
              <a:rPr lang="en-US" dirty="0">
                <a:solidFill>
                  <a:schemeClr val="tx1"/>
                </a:solidFill>
              </a:rPr>
              <a:t> for searching</a:t>
            </a:r>
          </a:p>
        </p:txBody>
      </p:sp>
      <p:sp>
        <p:nvSpPr>
          <p:cNvPr id="8" name="Rectangle 7"/>
          <p:cNvSpPr/>
          <p:nvPr/>
        </p:nvSpPr>
        <p:spPr>
          <a:xfrm>
            <a:off x="2843645" y="2473036"/>
            <a:ext cx="3252355" cy="33666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App backend server (host website)</a:t>
            </a:r>
          </a:p>
        </p:txBody>
      </p:sp>
      <p:sp>
        <p:nvSpPr>
          <p:cNvPr id="9" name="TextBox 8"/>
          <p:cNvSpPr txBox="1"/>
          <p:nvPr/>
        </p:nvSpPr>
        <p:spPr>
          <a:xfrm>
            <a:off x="4469822" y="1518124"/>
            <a:ext cx="4322618" cy="369332"/>
          </a:xfrm>
          <a:prstGeom prst="rect">
            <a:avLst/>
          </a:prstGeom>
          <a:noFill/>
        </p:spPr>
        <p:txBody>
          <a:bodyPr wrap="square" rtlCol="0">
            <a:spAutoFit/>
          </a:bodyPr>
          <a:lstStyle/>
          <a:p>
            <a:pPr algn="ctr"/>
            <a:r>
              <a:rPr lang="en-US" dirty="0"/>
              <a:t>SF Food Trucks App</a:t>
            </a:r>
          </a:p>
        </p:txBody>
      </p:sp>
      <p:sp>
        <p:nvSpPr>
          <p:cNvPr id="10" name="TextBox 9"/>
          <p:cNvSpPr txBox="1"/>
          <p:nvPr/>
        </p:nvSpPr>
        <p:spPr>
          <a:xfrm>
            <a:off x="2275609" y="2103704"/>
            <a:ext cx="4322618" cy="369332"/>
          </a:xfrm>
          <a:prstGeom prst="rect">
            <a:avLst/>
          </a:prstGeom>
          <a:noFill/>
        </p:spPr>
        <p:txBody>
          <a:bodyPr wrap="square" rtlCol="0">
            <a:spAutoFit/>
          </a:bodyPr>
          <a:lstStyle/>
          <a:p>
            <a:pPr algn="ctr"/>
            <a:r>
              <a:rPr lang="en-US" dirty="0"/>
              <a:t>Container</a:t>
            </a:r>
          </a:p>
        </p:txBody>
      </p:sp>
      <p:sp>
        <p:nvSpPr>
          <p:cNvPr id="11" name="TextBox 10"/>
          <p:cNvSpPr txBox="1"/>
          <p:nvPr/>
        </p:nvSpPr>
        <p:spPr>
          <a:xfrm>
            <a:off x="6483927" y="2087913"/>
            <a:ext cx="4322618" cy="369332"/>
          </a:xfrm>
          <a:prstGeom prst="rect">
            <a:avLst/>
          </a:prstGeom>
          <a:noFill/>
        </p:spPr>
        <p:txBody>
          <a:bodyPr wrap="square" rtlCol="0">
            <a:spAutoFit/>
          </a:bodyPr>
          <a:lstStyle/>
          <a:p>
            <a:pPr algn="ctr"/>
            <a:r>
              <a:rPr lang="en-US" dirty="0"/>
              <a:t>Container</a:t>
            </a:r>
          </a:p>
        </p:txBody>
      </p:sp>
      <p:cxnSp>
        <p:nvCxnSpPr>
          <p:cNvPr id="15" name="Straight Arrow Connector 14"/>
          <p:cNvCxnSpPr/>
          <p:nvPr/>
        </p:nvCxnSpPr>
        <p:spPr>
          <a:xfrm>
            <a:off x="5496791" y="3335482"/>
            <a:ext cx="2223654" cy="103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57701" y="2976541"/>
            <a:ext cx="4322618" cy="369332"/>
          </a:xfrm>
          <a:prstGeom prst="rect">
            <a:avLst/>
          </a:prstGeom>
          <a:noFill/>
        </p:spPr>
        <p:txBody>
          <a:bodyPr wrap="square" rtlCol="0">
            <a:spAutoFit/>
          </a:bodyPr>
          <a:lstStyle/>
          <a:p>
            <a:pPr algn="ctr"/>
            <a:r>
              <a:rPr lang="en-US" dirty="0"/>
              <a:t>Network</a:t>
            </a:r>
          </a:p>
        </p:txBody>
      </p:sp>
    </p:spTree>
    <p:extLst>
      <p:ext uri="{BB962C8B-B14F-4D97-AF65-F5344CB8AC3E}">
        <p14:creationId xmlns:p14="http://schemas.microsoft.com/office/powerpoint/2010/main" val="603416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fontScale="85000" lnSpcReduction="10000"/>
          </a:bodyPr>
          <a:lstStyle/>
          <a:p>
            <a:r>
              <a:rPr lang="en-US" dirty="0"/>
              <a:t>Sub-steps 3.1</a:t>
            </a:r>
          </a:p>
          <a:p>
            <a:pPr marL="571500" indent="-571500">
              <a:buAutoNum type="romanLcParenR"/>
            </a:pPr>
            <a:r>
              <a:rPr lang="en-US" dirty="0" err="1">
                <a:latin typeface="Courier New" panose="02070309020205020404" pitchFamily="49" charset="0"/>
                <a:cs typeface="Courier New" panose="02070309020205020404" pitchFamily="49" charset="0"/>
              </a:rPr>
              <a:t>git</a:t>
            </a:r>
            <a:r>
              <a:rPr lang="en-US" dirty="0">
                <a:latin typeface="Courier New" panose="02070309020205020404" pitchFamily="49" charset="0"/>
                <a:cs typeface="Courier New" panose="02070309020205020404" pitchFamily="49" charset="0"/>
              </a:rPr>
              <a:t> clone </a:t>
            </a:r>
            <a:r>
              <a:rPr lang="en-US" dirty="0">
                <a:latin typeface="Courier New" panose="02070309020205020404" pitchFamily="49" charset="0"/>
                <a:cs typeface="Courier New" panose="02070309020205020404" pitchFamily="49" charset="0"/>
                <a:hlinkClick r:id="rId3"/>
              </a:rPr>
              <a:t>https://github.com/prakhar1989/FoodTrucks</a:t>
            </a:r>
            <a:endParaRPr lang="en-US" dirty="0">
              <a:latin typeface="Courier New" panose="02070309020205020404" pitchFamily="49" charset="0"/>
              <a:cs typeface="Courier New" panose="02070309020205020404" pitchFamily="49" charset="0"/>
            </a:endParaRPr>
          </a:p>
          <a:p>
            <a:pPr marL="571500" indent="-571500">
              <a:buAutoNum type="romanLcParenR"/>
            </a:pPr>
            <a:r>
              <a:rPr lang="en-US" dirty="0">
                <a:latin typeface="Courier New" panose="02070309020205020404" pitchFamily="49" charset="0"/>
                <a:cs typeface="Courier New" panose="02070309020205020404" pitchFamily="49" charset="0"/>
              </a:rPr>
              <a:t>cd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 </a:t>
            </a:r>
            <a:r>
              <a:rPr lang="en-US" dirty="0"/>
              <a:t>(All the commands after this are run inside this directory)</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search </a:t>
            </a:r>
            <a:r>
              <a:rPr lang="en-US" dirty="0" err="1">
                <a:latin typeface="Courier New" panose="02070309020205020404" pitchFamily="49" charset="0"/>
                <a:cs typeface="Courier New" panose="02070309020205020404" pitchFamily="49" charset="0"/>
              </a:rPr>
              <a:t>elasticsearch</a:t>
            </a:r>
            <a:endParaRPr lang="en-US" dirty="0">
              <a:latin typeface="Courier New" panose="02070309020205020404" pitchFamily="49" charset="0"/>
              <a:cs typeface="Courier New" panose="02070309020205020404" pitchFamily="49" charset="0"/>
            </a:endParaRP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pull docker.elastic.co/</a:t>
            </a:r>
            <a:r>
              <a:rPr lang="en-US" dirty="0" err="1">
                <a:latin typeface="Courier New" panose="02070309020205020404" pitchFamily="49" charset="0"/>
                <a:cs typeface="Courier New" panose="02070309020205020404" pitchFamily="49" charset="0"/>
              </a:rPr>
              <a:t>elasticsearch</a:t>
            </a:r>
            <a:r>
              <a:rPr lang="en-US" dirty="0">
                <a:latin typeface="Courier New" panose="02070309020205020404" pitchFamily="49" charset="0"/>
                <a:cs typeface="Courier New" panose="02070309020205020404" pitchFamily="49" charset="0"/>
              </a:rPr>
              <a:t>/elasticsearch:6.3.2</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--name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-p 9200:9200 -p 9300:9300 -e "</a:t>
            </a:r>
            <a:r>
              <a:rPr lang="en-US" dirty="0" err="1">
                <a:latin typeface="Courier New" panose="02070309020205020404" pitchFamily="49" charset="0"/>
                <a:cs typeface="Courier New" panose="02070309020205020404" pitchFamily="49" charset="0"/>
              </a:rPr>
              <a:t>discovery.type</a:t>
            </a:r>
            <a:r>
              <a:rPr lang="en-US" dirty="0">
                <a:latin typeface="Courier New" panose="02070309020205020404" pitchFamily="49" charset="0"/>
                <a:cs typeface="Courier New" panose="02070309020205020404" pitchFamily="49" charset="0"/>
              </a:rPr>
              <a:t>=single-node" docker.elastic.co/</a:t>
            </a:r>
            <a:r>
              <a:rPr lang="en-US" dirty="0" err="1">
                <a:latin typeface="Courier New" panose="02070309020205020404" pitchFamily="49" charset="0"/>
                <a:cs typeface="Courier New" panose="02070309020205020404" pitchFamily="49" charset="0"/>
              </a:rPr>
              <a:t>elasticsearch</a:t>
            </a:r>
            <a:r>
              <a:rPr lang="en-US" dirty="0">
                <a:latin typeface="Courier New" panose="02070309020205020404" pitchFamily="49" charset="0"/>
                <a:cs typeface="Courier New" panose="02070309020205020404" pitchFamily="49" charset="0"/>
              </a:rPr>
              <a:t>/elasticsearch:6.3.2</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build -t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 .</a:t>
            </a:r>
          </a:p>
          <a:p>
            <a:pPr marL="0" indent="0">
              <a:buNone/>
            </a:pPr>
            <a:r>
              <a:rPr lang="en-US" dirty="0"/>
              <a:t>Note: Step vi fails because of not being able to connect to elastic search.</a:t>
            </a:r>
          </a:p>
        </p:txBody>
      </p:sp>
    </p:spTree>
    <p:extLst>
      <p:ext uri="{BB962C8B-B14F-4D97-AF65-F5344CB8AC3E}">
        <p14:creationId xmlns:p14="http://schemas.microsoft.com/office/powerpoint/2010/main" val="494170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fontScale="85000" lnSpcReduction="20000"/>
          </a:bodyPr>
          <a:lstStyle/>
          <a:p>
            <a:r>
              <a:rPr lang="en-US" dirty="0"/>
              <a:t>Sub-steps 3.2</a:t>
            </a:r>
          </a:p>
          <a:p>
            <a:pPr marL="0" indent="0">
              <a:buNone/>
            </a:pPr>
            <a:r>
              <a:rPr lang="en-US" dirty="0"/>
              <a:t>vii)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container stop </a:t>
            </a:r>
            <a:r>
              <a:rPr lang="en-US" dirty="0" err="1">
                <a:latin typeface="Courier New" panose="02070309020205020404" pitchFamily="49" charset="0"/>
                <a:cs typeface="Courier New" panose="02070309020205020404" pitchFamily="49" charset="0"/>
              </a:rPr>
              <a:t>es</a:t>
            </a:r>
            <a:endParaRPr lang="en-US" dirty="0">
              <a:latin typeface="Courier New" panose="02070309020205020404" pitchFamily="49" charset="0"/>
              <a:cs typeface="Courier New" panose="02070309020205020404" pitchFamily="49" charset="0"/>
            </a:endParaRPr>
          </a:p>
          <a:p>
            <a:pPr marL="0" indent="0">
              <a:buNone/>
            </a:pPr>
            <a:r>
              <a:rPr lang="en-US" dirty="0"/>
              <a:t>viii)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container </a:t>
            </a:r>
            <a:r>
              <a:rPr lang="en-US" dirty="0" err="1">
                <a:latin typeface="Courier New" panose="02070309020205020404" pitchFamily="49" charset="0"/>
                <a:cs typeface="Courier New" panose="02070309020205020404" pitchFamily="49" charset="0"/>
              </a:rPr>
              <a:t>rm</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es</a:t>
            </a:r>
            <a:endParaRPr lang="en-US" dirty="0">
              <a:latin typeface="Courier New" panose="02070309020205020404" pitchFamily="49" charset="0"/>
              <a:cs typeface="Courier New" panose="02070309020205020404" pitchFamily="49" charset="0"/>
            </a:endParaRPr>
          </a:p>
          <a:p>
            <a:pPr marL="0" indent="0">
              <a:buNone/>
            </a:pPr>
            <a:r>
              <a:rPr lang="en-US" dirty="0"/>
              <a:t>ix)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build -t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 .</a:t>
            </a:r>
          </a:p>
          <a:p>
            <a:pPr marL="0" indent="0">
              <a:buNone/>
            </a:pPr>
            <a:r>
              <a:rPr lang="en-US" dirty="0"/>
              <a:t>x)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network create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-net</a:t>
            </a:r>
          </a:p>
          <a:p>
            <a:pPr marL="0" indent="0">
              <a:buNone/>
            </a:pPr>
            <a:r>
              <a:rPr lang="en-US" dirty="0"/>
              <a:t>xi)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--name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--net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-net -p 9200:9200 -p 9300:9300 -e "</a:t>
            </a:r>
            <a:r>
              <a:rPr lang="en-US" dirty="0" err="1">
                <a:latin typeface="Courier New" panose="02070309020205020404" pitchFamily="49" charset="0"/>
                <a:cs typeface="Courier New" panose="02070309020205020404" pitchFamily="49" charset="0"/>
              </a:rPr>
              <a:t>discovery.type</a:t>
            </a:r>
            <a:r>
              <a:rPr lang="en-US" dirty="0">
                <a:latin typeface="Courier New" panose="02070309020205020404" pitchFamily="49" charset="0"/>
                <a:cs typeface="Courier New" panose="02070309020205020404" pitchFamily="49" charset="0"/>
              </a:rPr>
              <a:t>=single-node" docker.elastic.co/</a:t>
            </a:r>
            <a:r>
              <a:rPr lang="en-US" dirty="0" err="1">
                <a:latin typeface="Courier New" panose="02070309020205020404" pitchFamily="49" charset="0"/>
                <a:cs typeface="Courier New" panose="02070309020205020404" pitchFamily="49" charset="0"/>
              </a:rPr>
              <a:t>elasticsearch</a:t>
            </a:r>
            <a:r>
              <a:rPr lang="en-US" dirty="0">
                <a:latin typeface="Courier New" panose="02070309020205020404" pitchFamily="49" charset="0"/>
                <a:cs typeface="Courier New" panose="02070309020205020404" pitchFamily="49" charset="0"/>
              </a:rPr>
              <a:t>/elasticsearch:6.3.2</a:t>
            </a:r>
          </a:p>
          <a:p>
            <a:pPr marL="0" indent="0">
              <a:buNone/>
            </a:pPr>
            <a:r>
              <a:rPr lang="en-US" dirty="0"/>
              <a:t>xii)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--net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-net -p 5000:5000 --name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0" indent="0">
              <a:buNone/>
            </a:pPr>
            <a:r>
              <a:rPr lang="en-US" dirty="0"/>
              <a:t>Note: you can use the </a:t>
            </a:r>
            <a:r>
              <a:rPr lang="en-US" dirty="0" err="1"/>
              <a:t>docker</a:t>
            </a:r>
            <a:r>
              <a:rPr lang="en-US" dirty="0"/>
              <a:t> network inspect </a:t>
            </a:r>
            <a:r>
              <a:rPr lang="en-US" dirty="0" err="1"/>
              <a:t>foodtrucks</a:t>
            </a:r>
            <a:r>
              <a:rPr lang="en-US" dirty="0"/>
              <a:t>-net to check whether elastic search container is connected to the desired bridge </a:t>
            </a:r>
          </a:p>
        </p:txBody>
      </p:sp>
    </p:spTree>
    <p:extLst>
      <p:ext uri="{BB962C8B-B14F-4D97-AF65-F5344CB8AC3E}">
        <p14:creationId xmlns:p14="http://schemas.microsoft.com/office/powerpoint/2010/main" val="3427938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lstStyle/>
          <a:p>
            <a:r>
              <a:rPr lang="en-US" dirty="0"/>
              <a:t>Sub-steps 3.3:</a:t>
            </a:r>
          </a:p>
          <a:p>
            <a:pPr marL="0" indent="0">
              <a:buNone/>
            </a:pPr>
            <a:r>
              <a:rPr lang="en-US" dirty="0"/>
              <a:t>If you're running Mac, Docker Compose is already installed as it comes in the Docker Toolbox. Linux users can easily get their hands on Docker Compose by following the instructions on the docs. Since Compose is written in Python, you can also simply do </a:t>
            </a:r>
            <a:r>
              <a:rPr lang="en-US" dirty="0">
                <a:latin typeface="Courier New" panose="02070309020205020404" pitchFamily="49" charset="0"/>
                <a:cs typeface="Courier New" panose="02070309020205020404" pitchFamily="49" charset="0"/>
              </a:rPr>
              <a:t>pip install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a:t>
            </a:r>
          </a:p>
          <a:p>
            <a:pPr marL="0" indent="0">
              <a:buNone/>
            </a:pPr>
            <a:endParaRPr lang="en-US" dirty="0"/>
          </a:p>
          <a:p>
            <a:pPr marL="0" indent="0">
              <a:buNone/>
            </a:pPr>
            <a:r>
              <a:rPr lang="en-US" dirty="0"/>
              <a:t>Then check the version with the following command</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 --version</a:t>
            </a:r>
          </a:p>
        </p:txBody>
      </p:sp>
    </p:spTree>
    <p:extLst>
      <p:ext uri="{BB962C8B-B14F-4D97-AF65-F5344CB8AC3E}">
        <p14:creationId xmlns:p14="http://schemas.microsoft.com/office/powerpoint/2010/main" val="148135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lstStyle/>
          <a:p>
            <a:r>
              <a:rPr lang="en-US" dirty="0"/>
              <a:t>Sub-steps 3.3:</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stop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rm</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 up </a:t>
            </a:r>
            <a:r>
              <a:rPr lang="en-US" dirty="0"/>
              <a:t>(Deliverable 6– get the screenshot)</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 down -v</a:t>
            </a:r>
          </a:p>
          <a:p>
            <a:pPr marL="571500" indent="-571500">
              <a:buAutoNum type="romanLcParenR"/>
            </a:pPr>
            <a:endParaRPr lang="en-US" dirty="0"/>
          </a:p>
        </p:txBody>
      </p:sp>
    </p:spTree>
    <p:extLst>
      <p:ext uri="{BB962C8B-B14F-4D97-AF65-F5344CB8AC3E}">
        <p14:creationId xmlns:p14="http://schemas.microsoft.com/office/powerpoint/2010/main" val="1332497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6</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7183" y="1768415"/>
            <a:ext cx="10865181" cy="4477110"/>
          </a:xfrm>
        </p:spPr>
      </p:pic>
    </p:spTree>
    <p:extLst>
      <p:ext uri="{BB962C8B-B14F-4D97-AF65-F5344CB8AC3E}">
        <p14:creationId xmlns:p14="http://schemas.microsoft.com/office/powerpoint/2010/main" val="904608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Sub-step 3.4: </a:t>
            </a:r>
          </a:p>
          <a:p>
            <a:pPr marL="571500" indent="-571500">
              <a:buAutoNum type="romanLcParenR"/>
            </a:pPr>
            <a:r>
              <a:rPr lang="en-US" dirty="0"/>
              <a:t>Install Amazon ECS CLI  </a:t>
            </a:r>
            <a:r>
              <a:rPr lang="en-US" dirty="0">
                <a:hlinkClick r:id="rId3"/>
              </a:rPr>
              <a:t>Link</a:t>
            </a:r>
            <a:endParaRPr lang="en-US" dirty="0"/>
          </a:p>
          <a:p>
            <a:pPr marL="0" indent="0">
              <a:buNone/>
            </a:pPr>
            <a:r>
              <a:rPr lang="en-US" dirty="0"/>
              <a:t>Mac: </a:t>
            </a:r>
            <a:r>
              <a:rPr lang="en-US" dirty="0" err="1">
                <a:latin typeface="Courier New" panose="02070309020205020404" pitchFamily="49" charset="0"/>
                <a:cs typeface="Courier New" panose="02070309020205020404" pitchFamily="49" charset="0"/>
              </a:rPr>
              <a:t>sudo</a:t>
            </a:r>
            <a:r>
              <a:rPr lang="en-US" dirty="0">
                <a:latin typeface="Courier New" panose="02070309020205020404" pitchFamily="49" charset="0"/>
                <a:cs typeface="Courier New" panose="02070309020205020404" pitchFamily="49" charset="0"/>
              </a:rPr>
              <a:t> curl -o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a:t>
            </a:r>
            <a:r>
              <a:rPr lang="en-US" dirty="0">
                <a:latin typeface="Courier New" panose="02070309020205020404" pitchFamily="49" charset="0"/>
                <a:cs typeface="Courier New" panose="02070309020205020404" pitchFamily="49" charset="0"/>
                <a:hlinkClick r:id="rId4"/>
              </a:rPr>
              <a:t>https://amazon-ecs-cli.s3.amazonaws.com/ecs-cli-darwin-amd64-latest</a:t>
            </a:r>
            <a:endParaRPr lang="en-US" dirty="0">
              <a:latin typeface="Courier New" panose="02070309020205020404" pitchFamily="49" charset="0"/>
              <a:cs typeface="Courier New" panose="02070309020205020404" pitchFamily="49" charset="0"/>
            </a:endParaRPr>
          </a:p>
          <a:p>
            <a:pPr marL="0" indent="0">
              <a:buNone/>
            </a:pPr>
            <a:r>
              <a:rPr lang="en-US" dirty="0"/>
              <a:t>Linux: </a:t>
            </a:r>
            <a:r>
              <a:rPr lang="en-US" dirty="0" err="1">
                <a:latin typeface="Courier New" panose="02070309020205020404" pitchFamily="49" charset="0"/>
                <a:cs typeface="Courier New" panose="02070309020205020404" pitchFamily="49" charset="0"/>
              </a:rPr>
              <a:t>sudo</a:t>
            </a:r>
            <a:r>
              <a:rPr lang="en-US" dirty="0">
                <a:latin typeface="Courier New" panose="02070309020205020404" pitchFamily="49" charset="0"/>
                <a:cs typeface="Courier New" panose="02070309020205020404" pitchFamily="49" charset="0"/>
              </a:rPr>
              <a:t> curl -o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a:t>
            </a:r>
            <a:r>
              <a:rPr lang="en-US" dirty="0">
                <a:latin typeface="Courier New" panose="02070309020205020404" pitchFamily="49" charset="0"/>
                <a:cs typeface="Courier New" panose="02070309020205020404" pitchFamily="49" charset="0"/>
                <a:hlinkClick r:id="rId5"/>
              </a:rPr>
              <a:t>https://amazon-ecs-cli.s3.amazonaws.com/ecs-cli-linux-amd64-latest</a:t>
            </a:r>
            <a:endParaRPr lang="en-US" dirty="0">
              <a:latin typeface="Courier New" panose="02070309020205020404" pitchFamily="49" charset="0"/>
              <a:cs typeface="Courier New" panose="02070309020205020404" pitchFamily="49" charset="0"/>
            </a:endParaRP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t>ii) Verify </a:t>
            </a:r>
          </a:p>
          <a:p>
            <a:pPr marL="0" indent="0">
              <a:buNone/>
            </a:pPr>
            <a:r>
              <a:rPr lang="en-US" dirty="0"/>
              <a:t>Mac: </a:t>
            </a:r>
            <a:r>
              <a:rPr lang="en-US" dirty="0">
                <a:latin typeface="Courier New" panose="02070309020205020404" pitchFamily="49" charset="0"/>
                <a:cs typeface="Courier New" panose="02070309020205020404" pitchFamily="49" charset="0"/>
              </a:rPr>
              <a:t>curl -s https://amazon-ecs-cli.s3.amazonaws.com/ecs-cli-darwin-amd64-latest.md5 &amp;&amp; md5 -q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a:t>
            </a:r>
          </a:p>
          <a:p>
            <a:pPr marL="0" indent="0">
              <a:buNone/>
            </a:pPr>
            <a:r>
              <a:rPr lang="en-US" dirty="0"/>
              <a:t>Linux: </a:t>
            </a:r>
            <a:r>
              <a:rPr lang="en-US" dirty="0">
                <a:latin typeface="Courier New" panose="02070309020205020404" pitchFamily="49" charset="0"/>
                <a:cs typeface="Courier New" panose="02070309020205020404" pitchFamily="49" charset="0"/>
              </a:rPr>
              <a:t>echo "$(curl -s https://amazon-ecs-cli.s3.amazonaws.com/ecs-cli-linux-amd64-latest.md5)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 md5sum -c -</a:t>
            </a:r>
          </a:p>
          <a:p>
            <a:pPr marL="0" indent="0">
              <a:buNone/>
            </a:pP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24241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a:t>Sub-step 3.4:</a:t>
            </a:r>
          </a:p>
          <a:p>
            <a:pPr marL="0" indent="0">
              <a:buNone/>
            </a:pPr>
            <a:r>
              <a:rPr lang="en-US" dirty="0"/>
              <a:t>iii) get a </a:t>
            </a:r>
            <a:r>
              <a:rPr lang="en-US" dirty="0" err="1"/>
              <a:t>keypair</a:t>
            </a:r>
            <a:r>
              <a:rPr lang="en-US" dirty="0"/>
              <a:t> which we'll be using to log into the instances. Head over to your </a:t>
            </a:r>
            <a:r>
              <a:rPr lang="en-US" dirty="0">
                <a:hlinkClick r:id="rId3"/>
              </a:rPr>
              <a:t>EC2 Console </a:t>
            </a:r>
            <a:r>
              <a:rPr lang="en-US" dirty="0"/>
              <a:t>and create a new </a:t>
            </a:r>
            <a:r>
              <a:rPr lang="en-US" dirty="0" err="1"/>
              <a:t>keypair</a:t>
            </a:r>
            <a:r>
              <a:rPr lang="en-US" dirty="0"/>
              <a:t>. Download the </a:t>
            </a:r>
            <a:r>
              <a:rPr lang="en-US" dirty="0" err="1"/>
              <a:t>keypair</a:t>
            </a:r>
            <a:r>
              <a:rPr lang="en-US" dirty="0"/>
              <a:t> and store it in a safe location. Another thing to note before you move away from this screen is the region name. In my case, I have named my key - </a:t>
            </a:r>
            <a:r>
              <a:rPr lang="en-US" dirty="0" err="1"/>
              <a:t>ecs</a:t>
            </a:r>
            <a:r>
              <a:rPr lang="en-US" dirty="0"/>
              <a:t> and set my region as us-east-1. This is what I'll assume for the rest of this walkthrough.</a:t>
            </a:r>
          </a:p>
        </p:txBody>
      </p:sp>
      <p:pic>
        <p:nvPicPr>
          <p:cNvPr id="6" name="Content Placeholder 5"/>
          <p:cNvPicPr>
            <a:picLocks noGrp="1" noChangeAspect="1"/>
          </p:cNvPicPr>
          <p:nvPr>
            <p:ph sz="half" idx="2"/>
          </p:nvPr>
        </p:nvPicPr>
        <p:blipFill>
          <a:blip r:embed="rId4"/>
          <a:stretch>
            <a:fillRect/>
          </a:stretch>
        </p:blipFill>
        <p:spPr>
          <a:xfrm>
            <a:off x="6172200" y="1825625"/>
            <a:ext cx="5752304" cy="4351338"/>
          </a:xfrm>
          <a:prstGeom prst="rect">
            <a:avLst/>
          </a:prstGeom>
        </p:spPr>
      </p:pic>
    </p:spTree>
    <p:extLst>
      <p:ext uri="{BB962C8B-B14F-4D97-AF65-F5344CB8AC3E}">
        <p14:creationId xmlns:p14="http://schemas.microsoft.com/office/powerpoint/2010/main" val="4062437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a:bodyPr>
          <a:lstStyle/>
          <a:p>
            <a:pPr marL="0" indent="0">
              <a:buNone/>
            </a:pPr>
            <a:r>
              <a:rPr lang="en-US" dirty="0"/>
              <a:t>Step 3.4:</a:t>
            </a:r>
          </a:p>
          <a:p>
            <a:pPr marL="0" indent="0">
              <a:buNone/>
            </a:pPr>
            <a:r>
              <a:rPr lang="en-US" dirty="0"/>
              <a:t>iv) Configure </a:t>
            </a:r>
            <a:r>
              <a:rPr lang="en-US" dirty="0">
                <a:hlinkClick r:id="rId3"/>
              </a:rPr>
              <a:t>Link</a:t>
            </a:r>
            <a:r>
              <a:rPr lang="en-US" dirty="0"/>
              <a:t>: </a:t>
            </a:r>
          </a:p>
          <a:p>
            <a:pPr marL="0" indent="0">
              <a:buNone/>
            </a:pP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configure profile --profile-name </a:t>
            </a:r>
            <a:r>
              <a:rPr lang="en-US" dirty="0" err="1">
                <a:solidFill>
                  <a:srgbClr val="FF0000"/>
                </a:solidFill>
                <a:latin typeface="Courier New" panose="02070309020205020404" pitchFamily="49" charset="0"/>
                <a:cs typeface="Courier New" panose="02070309020205020404" pitchFamily="49" charset="0"/>
              </a:rPr>
              <a:t>profile_name</a:t>
            </a:r>
            <a:r>
              <a:rPr lang="en-US" dirty="0">
                <a:latin typeface="Courier New" panose="02070309020205020404" pitchFamily="49" charset="0"/>
                <a:cs typeface="Courier New" panose="02070309020205020404" pitchFamily="49" charset="0"/>
              </a:rPr>
              <a:t> --access-key </a:t>
            </a:r>
            <a:r>
              <a:rPr lang="en-US" dirty="0">
                <a:solidFill>
                  <a:srgbClr val="FF0000"/>
                </a:solidFill>
                <a:latin typeface="Courier New" panose="02070309020205020404" pitchFamily="49" charset="0"/>
                <a:cs typeface="Courier New" panose="02070309020205020404" pitchFamily="49" charset="0"/>
              </a:rPr>
              <a:t>$AWS_ACCESS_KEY_ID </a:t>
            </a:r>
            <a:r>
              <a:rPr lang="en-US" dirty="0">
                <a:latin typeface="Courier New" panose="02070309020205020404" pitchFamily="49" charset="0"/>
                <a:cs typeface="Courier New" panose="02070309020205020404" pitchFamily="49" charset="0"/>
              </a:rPr>
              <a:t>--secret-key </a:t>
            </a:r>
            <a:r>
              <a:rPr lang="en-US" dirty="0">
                <a:solidFill>
                  <a:srgbClr val="FF0000"/>
                </a:solidFill>
                <a:latin typeface="Courier New" panose="02070309020205020404" pitchFamily="49" charset="0"/>
                <a:cs typeface="Courier New" panose="02070309020205020404" pitchFamily="49" charset="0"/>
              </a:rPr>
              <a:t>$AWS_SECRET_ACCESS_KEY</a:t>
            </a:r>
          </a:p>
          <a:p>
            <a:pPr marL="0" indent="0">
              <a:buNone/>
            </a:pPr>
            <a:r>
              <a:rPr lang="en-US" dirty="0" err="1">
                <a:solidFill>
                  <a:srgbClr val="FF0000"/>
                </a:solidFill>
              </a:rPr>
              <a:t>Profile_name</a:t>
            </a:r>
            <a:r>
              <a:rPr lang="en-US" dirty="0">
                <a:solidFill>
                  <a:srgbClr val="FF0000"/>
                </a:solidFill>
              </a:rPr>
              <a:t> </a:t>
            </a:r>
            <a:r>
              <a:rPr lang="en-US" dirty="0"/>
              <a:t>:  your desired profile name</a:t>
            </a:r>
          </a:p>
          <a:p>
            <a:pPr marL="0" indent="0">
              <a:buNone/>
            </a:pPr>
            <a:r>
              <a:rPr lang="en-US" dirty="0">
                <a:solidFill>
                  <a:srgbClr val="FF0000"/>
                </a:solidFill>
              </a:rPr>
              <a:t>$AWS_ACCESS_KEY_ID </a:t>
            </a:r>
            <a:r>
              <a:rPr lang="en-US" dirty="0"/>
              <a:t>and </a:t>
            </a:r>
            <a:r>
              <a:rPr lang="en-US" dirty="0">
                <a:solidFill>
                  <a:srgbClr val="FF0000"/>
                </a:solidFill>
              </a:rPr>
              <a:t>$AWS_SECRET_ACCESS_KEY</a:t>
            </a:r>
            <a:r>
              <a:rPr lang="en-US" dirty="0"/>
              <a:t>: access them from your AWS security credentials (as in PA3)</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3164994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D80C571-9967-4998-848A-FD47A42C0798}"/>
              </a:ext>
            </a:extLst>
          </p:cNvPr>
          <p:cNvPicPr>
            <a:picLocks noChangeAspect="1"/>
          </p:cNvPicPr>
          <p:nvPr/>
        </p:nvPicPr>
        <p:blipFill>
          <a:blip r:embed="rId3"/>
          <a:stretch>
            <a:fillRect/>
          </a:stretch>
        </p:blipFill>
        <p:spPr>
          <a:xfrm>
            <a:off x="0" y="-285750"/>
            <a:ext cx="14871032" cy="7143750"/>
          </a:xfrm>
          <a:prstGeom prst="rect">
            <a:avLst/>
          </a:prstGeom>
        </p:spPr>
      </p:pic>
      <p:sp>
        <p:nvSpPr>
          <p:cNvPr id="5" name="Rectangle 4"/>
          <p:cNvSpPr/>
          <p:nvPr/>
        </p:nvSpPr>
        <p:spPr>
          <a:xfrm>
            <a:off x="4236098" y="3321698"/>
            <a:ext cx="653143" cy="41054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20159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lstStyle/>
          <a:p>
            <a:pPr marL="0" indent="0">
              <a:buNone/>
            </a:pPr>
            <a:r>
              <a:rPr lang="en-US" dirty="0"/>
              <a:t>v)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configure --region us-east-1 --cluster </a:t>
            </a:r>
            <a:r>
              <a:rPr lang="en-US" dirty="0" err="1">
                <a:latin typeface="Courier New" panose="02070309020205020404" pitchFamily="49" charset="0"/>
                <a:cs typeface="Courier New" panose="02070309020205020404" pitchFamily="49" charset="0"/>
              </a:rPr>
              <a:t>foodtrucks</a:t>
            </a:r>
            <a:endParaRPr lang="en-US" dirty="0">
              <a:latin typeface="Courier New" panose="02070309020205020404" pitchFamily="49" charset="0"/>
              <a:cs typeface="Courier New" panose="02070309020205020404" pitchFamily="49" charset="0"/>
            </a:endParaRPr>
          </a:p>
          <a:p>
            <a:pPr marL="0" indent="0">
              <a:buNone/>
            </a:pPr>
            <a:r>
              <a:rPr lang="en-US" dirty="0"/>
              <a:t>vi)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up --</a:t>
            </a:r>
            <a:r>
              <a:rPr lang="en-US" dirty="0" err="1">
                <a:latin typeface="Courier New" panose="02070309020205020404" pitchFamily="49" charset="0"/>
                <a:cs typeface="Courier New" panose="02070309020205020404" pitchFamily="49" charset="0"/>
              </a:rPr>
              <a:t>keypair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 --capability-</a:t>
            </a:r>
            <a:r>
              <a:rPr lang="en-US" dirty="0" err="1">
                <a:latin typeface="Courier New" panose="02070309020205020404" pitchFamily="49" charset="0"/>
                <a:cs typeface="Courier New" panose="02070309020205020404" pitchFamily="49" charset="0"/>
              </a:rPr>
              <a:t>iam</a:t>
            </a:r>
            <a:r>
              <a:rPr lang="en-US" dirty="0">
                <a:latin typeface="Courier New" panose="02070309020205020404" pitchFamily="49" charset="0"/>
                <a:cs typeface="Courier New" panose="02070309020205020404" pitchFamily="49" charset="0"/>
              </a:rPr>
              <a:t> --size 2 --instance-type t2.micro</a:t>
            </a:r>
          </a:p>
          <a:p>
            <a:pPr marL="0" indent="0">
              <a:buNone/>
            </a:pPr>
            <a:r>
              <a:rPr lang="en-US" dirty="0"/>
              <a:t>vii)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push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0" indent="0">
              <a:buNone/>
            </a:pPr>
            <a:r>
              <a:rPr lang="en-US" dirty="0"/>
              <a:t>viii)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compose --file </a:t>
            </a:r>
            <a:r>
              <a:rPr lang="en-US" dirty="0" err="1">
                <a:latin typeface="Courier New" panose="02070309020205020404" pitchFamily="49" charset="0"/>
                <a:cs typeface="Courier New" panose="02070309020205020404" pitchFamily="49" charset="0"/>
              </a:rPr>
              <a:t>aws-compose.yml</a:t>
            </a:r>
            <a:r>
              <a:rPr lang="en-US" dirty="0">
                <a:latin typeface="Courier New" panose="02070309020205020404" pitchFamily="49" charset="0"/>
                <a:cs typeface="Courier New" panose="02070309020205020404" pitchFamily="49" charset="0"/>
              </a:rPr>
              <a:t> up</a:t>
            </a:r>
          </a:p>
          <a:p>
            <a:pPr marL="0" indent="0">
              <a:buNone/>
            </a:pPr>
            <a:r>
              <a:rPr lang="en-US" dirty="0"/>
              <a:t>ix)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a:t>
            </a:r>
            <a:r>
              <a:rPr lang="en-US" dirty="0" err="1">
                <a:latin typeface="Courier New" panose="02070309020205020404" pitchFamily="49" charset="0"/>
                <a:cs typeface="Courier New" panose="02070309020205020404" pitchFamily="49" charset="0"/>
              </a:rPr>
              <a:t>ps</a:t>
            </a:r>
            <a:endParaRPr lang="en-US" dirty="0">
              <a:latin typeface="Courier New" panose="02070309020205020404" pitchFamily="49" charset="0"/>
              <a:cs typeface="Courier New" panose="02070309020205020404" pitchFamily="49" charset="0"/>
            </a:endParaRPr>
          </a:p>
          <a:p>
            <a:pPr marL="0" indent="0">
              <a:buNone/>
            </a:pPr>
            <a:r>
              <a:rPr lang="en-US" dirty="0"/>
              <a:t>Type the </a:t>
            </a:r>
            <a:r>
              <a:rPr lang="en-US" dirty="0" err="1"/>
              <a:t>ip</a:t>
            </a:r>
            <a:r>
              <a:rPr lang="en-US" dirty="0"/>
              <a:t> in the browser and observe the output (screenshot in the next slide)</a:t>
            </a:r>
          </a:p>
        </p:txBody>
      </p:sp>
    </p:spTree>
    <p:extLst>
      <p:ext uri="{BB962C8B-B14F-4D97-AF65-F5344CB8AC3E}">
        <p14:creationId xmlns:p14="http://schemas.microsoft.com/office/powerpoint/2010/main" val="27203957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7 (Either one of them is ok)</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3578" y="1285337"/>
            <a:ext cx="5295665" cy="520604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285337"/>
            <a:ext cx="5594557" cy="5460521"/>
          </a:xfrm>
          <a:prstGeom prst="rect">
            <a:avLst/>
          </a:prstGeom>
        </p:spPr>
      </p:pic>
      <p:sp>
        <p:nvSpPr>
          <p:cNvPr id="6" name="TextBox 5"/>
          <p:cNvSpPr txBox="1"/>
          <p:nvPr/>
        </p:nvSpPr>
        <p:spPr>
          <a:xfrm>
            <a:off x="9808233" y="5400137"/>
            <a:ext cx="388189" cy="369332"/>
          </a:xfrm>
          <a:prstGeom prst="rect">
            <a:avLst/>
          </a:prstGeom>
          <a:noFill/>
          <a:ln w="38100">
            <a:solidFill>
              <a:srgbClr val="FF0000"/>
            </a:solidFill>
          </a:ln>
        </p:spPr>
        <p:txBody>
          <a:bodyPr wrap="square" rtlCol="0">
            <a:spAutoFit/>
          </a:bodyPr>
          <a:lstStyle/>
          <a:p>
            <a:endParaRPr lang="en-US" dirty="0"/>
          </a:p>
        </p:txBody>
      </p:sp>
      <p:sp>
        <p:nvSpPr>
          <p:cNvPr id="7" name="TextBox 6"/>
          <p:cNvSpPr txBox="1"/>
          <p:nvPr/>
        </p:nvSpPr>
        <p:spPr>
          <a:xfrm>
            <a:off x="6872377" y="1411858"/>
            <a:ext cx="606725" cy="369332"/>
          </a:xfrm>
          <a:prstGeom prst="rect">
            <a:avLst/>
          </a:prstGeom>
          <a:noFill/>
          <a:ln w="38100">
            <a:solidFill>
              <a:srgbClr val="FF0000"/>
            </a:solidFill>
          </a:ln>
        </p:spPr>
        <p:txBody>
          <a:bodyPr wrap="square" rtlCol="0">
            <a:spAutoFit/>
          </a:bodyPr>
          <a:lstStyle/>
          <a:p>
            <a:endParaRPr lang="en-US" dirty="0"/>
          </a:p>
        </p:txBody>
      </p:sp>
      <p:sp>
        <p:nvSpPr>
          <p:cNvPr id="8" name="TextBox 7"/>
          <p:cNvSpPr txBox="1"/>
          <p:nvPr/>
        </p:nvSpPr>
        <p:spPr>
          <a:xfrm>
            <a:off x="2941608" y="2803585"/>
            <a:ext cx="3149517" cy="923330"/>
          </a:xfrm>
          <a:prstGeom prst="rect">
            <a:avLst/>
          </a:prstGeom>
          <a:noFill/>
        </p:spPr>
        <p:txBody>
          <a:bodyPr wrap="none" rtlCol="0">
            <a:spAutoFit/>
          </a:bodyPr>
          <a:lstStyle/>
          <a:p>
            <a:r>
              <a:rPr lang="en-US" dirty="0"/>
              <a:t>This can be obtained from </a:t>
            </a:r>
          </a:p>
          <a:p>
            <a:r>
              <a:rPr lang="en-US" dirty="0"/>
              <a:t>Services</a:t>
            </a:r>
            <a:r>
              <a:rPr lang="en-US" dirty="0">
                <a:sym typeface="Wingdings" panose="05000000000000000000" pitchFamily="2" charset="2"/>
              </a:rPr>
              <a:t> Elastic Container </a:t>
            </a:r>
          </a:p>
          <a:p>
            <a:r>
              <a:rPr lang="en-US" dirty="0">
                <a:sym typeface="Wingdings" panose="05000000000000000000" pitchFamily="2" charset="2"/>
              </a:rPr>
              <a:t>Service --&gt; </a:t>
            </a:r>
            <a:r>
              <a:rPr lang="en-US" dirty="0" err="1">
                <a:sym typeface="Wingdings" panose="05000000000000000000" pitchFamily="2" charset="2"/>
              </a:rPr>
              <a:t>FoodTrucks</a:t>
            </a:r>
            <a:r>
              <a:rPr lang="en-US" dirty="0">
                <a:sym typeface="Wingdings" panose="05000000000000000000" pitchFamily="2" charset="2"/>
              </a:rPr>
              <a:t>  Tasks </a:t>
            </a:r>
            <a:endParaRPr lang="en-US" dirty="0"/>
          </a:p>
        </p:txBody>
      </p:sp>
    </p:spTree>
    <p:extLst>
      <p:ext uri="{BB962C8B-B14F-4D97-AF65-F5344CB8AC3E}">
        <p14:creationId xmlns:p14="http://schemas.microsoft.com/office/powerpoint/2010/main" val="2952995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Remember to terminate all the services. </a:t>
            </a:r>
          </a:p>
          <a:p>
            <a:pPr>
              <a:buFontTx/>
              <a:buChar char="-"/>
            </a:pPr>
            <a:r>
              <a:rPr lang="en-US" dirty="0"/>
              <a:t>Delete the cluster after getting the screenshot in the previous </a:t>
            </a:r>
            <a:r>
              <a:rPr lang="en-US" dirty="0" smtClean="0"/>
              <a:t>slide.</a:t>
            </a:r>
            <a:endParaRPr lang="en-US" dirty="0"/>
          </a:p>
          <a:p>
            <a:pPr>
              <a:buFontTx/>
              <a:buChar char="-"/>
            </a:pPr>
            <a:r>
              <a:rPr lang="en-US" dirty="0"/>
              <a:t>Go to elastic beanstalk and delete the </a:t>
            </a:r>
            <a:r>
              <a:rPr lang="en-US" dirty="0" smtClean="0"/>
              <a:t>application.</a:t>
            </a:r>
          </a:p>
          <a:p>
            <a:pPr>
              <a:buFontTx/>
              <a:buChar char="-"/>
            </a:pPr>
            <a:r>
              <a:rPr lang="en-US" dirty="0" smtClean="0"/>
              <a:t>Also terminate your running EC2 instances.</a:t>
            </a:r>
            <a:endParaRPr lang="en-US" dirty="0"/>
          </a:p>
        </p:txBody>
      </p:sp>
    </p:spTree>
    <p:extLst>
      <p:ext uri="{BB962C8B-B14F-4D97-AF65-F5344CB8AC3E}">
        <p14:creationId xmlns:p14="http://schemas.microsoft.com/office/powerpoint/2010/main" val="3471180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245283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Prerequisite</a:t>
            </a:r>
          </a:p>
        </p:txBody>
      </p:sp>
      <p:sp>
        <p:nvSpPr>
          <p:cNvPr id="3" name="Content Placeholder 2"/>
          <p:cNvSpPr>
            <a:spLocks noGrp="1"/>
          </p:cNvSpPr>
          <p:nvPr>
            <p:ph idx="1"/>
          </p:nvPr>
        </p:nvSpPr>
        <p:spPr/>
        <p:txBody>
          <a:bodyPr>
            <a:normAutofit/>
          </a:bodyPr>
          <a:lstStyle/>
          <a:p>
            <a:pPr marL="0" indent="0">
              <a:buNone/>
            </a:pPr>
            <a:endParaRPr lang="en-US" dirty="0"/>
          </a:p>
          <a:p>
            <a:r>
              <a:rPr lang="en-US" dirty="0"/>
              <a:t>Do NOT use Windows OS for this PA. If you have Windows PC only, install </a:t>
            </a:r>
            <a:r>
              <a:rPr lang="en-US" dirty="0" err="1"/>
              <a:t>VirtualBox</a:t>
            </a:r>
            <a:r>
              <a:rPr lang="en-US" dirty="0"/>
              <a:t> and create a VM with Linux (e.g., Ubuntu 14.04) installed (20GB disk size and 3GB memory are enough).</a:t>
            </a:r>
          </a:p>
          <a:p>
            <a:pPr marL="0" indent="0">
              <a:buNone/>
            </a:pPr>
            <a:r>
              <a:rPr lang="en-US" dirty="0" err="1"/>
              <a:t>Virtualbox</a:t>
            </a:r>
            <a:r>
              <a:rPr lang="en-US" dirty="0"/>
              <a:t>: </a:t>
            </a:r>
            <a:r>
              <a:rPr lang="en-US" dirty="0">
                <a:hlinkClick r:id="rId3"/>
              </a:rPr>
              <a:t>https://www.virtualbox.org/wiki/Downloads</a:t>
            </a:r>
            <a:endParaRPr lang="en-US" dirty="0"/>
          </a:p>
          <a:p>
            <a:pPr marL="0" indent="0">
              <a:buNone/>
            </a:pPr>
            <a:r>
              <a:rPr lang="en-US" dirty="0"/>
              <a:t>Ubuntu </a:t>
            </a:r>
            <a:r>
              <a:rPr lang="en-US" dirty="0" smtClean="0"/>
              <a:t>: </a:t>
            </a:r>
            <a:r>
              <a:rPr lang="en-US" dirty="0">
                <a:hlinkClick r:id="rId4"/>
              </a:rPr>
              <a:t>https://ubuntu.com/download/desktop</a:t>
            </a:r>
            <a:endParaRPr lang="en-US" dirty="0"/>
          </a:p>
          <a:p>
            <a:pPr marL="0" indent="0">
              <a:buNone/>
            </a:pPr>
            <a:endParaRPr lang="en-US" dirty="0"/>
          </a:p>
          <a:p>
            <a:pPr marL="0" indent="0">
              <a:buNone/>
            </a:pPr>
            <a:r>
              <a:rPr lang="en-US" dirty="0" smtClean="0"/>
              <a:t>Docker Image</a:t>
            </a:r>
            <a:r>
              <a:rPr lang="en-US" dirty="0"/>
              <a:t>: </a:t>
            </a:r>
            <a:r>
              <a:rPr lang="en-US" dirty="0" smtClean="0"/>
              <a:t>Sign </a:t>
            </a:r>
            <a:r>
              <a:rPr lang="en-US" dirty="0"/>
              <a:t>up for an account in </a:t>
            </a:r>
            <a:r>
              <a:rPr lang="en-US" dirty="0">
                <a:hlinkClick r:id="rId5"/>
              </a:rPr>
              <a:t>https://hub.docker.com/</a:t>
            </a:r>
            <a:endParaRPr lang="en-US" dirty="0"/>
          </a:p>
          <a:p>
            <a:pPr>
              <a:buFontTx/>
              <a:buChar char="-"/>
            </a:pPr>
            <a:r>
              <a:rPr lang="en-US" dirty="0"/>
              <a:t>Also create an AWS account if you have not created one. </a:t>
            </a:r>
          </a:p>
          <a:p>
            <a:pPr marL="0" indent="0">
              <a:buNone/>
            </a:pPr>
            <a:endParaRPr lang="en-US" dirty="0"/>
          </a:p>
        </p:txBody>
      </p:sp>
    </p:spTree>
    <p:extLst>
      <p:ext uri="{BB962C8B-B14F-4D97-AF65-F5344CB8AC3E}">
        <p14:creationId xmlns:p14="http://schemas.microsoft.com/office/powerpoint/2010/main" val="1258173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Illustration of key steps VM in Virtual box: Recommended size of the virtual disk</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56859" y="2173856"/>
            <a:ext cx="5902426" cy="4125352"/>
          </a:xfrm>
        </p:spPr>
      </p:pic>
      <p:sp>
        <p:nvSpPr>
          <p:cNvPr id="7" name="Rectangle 6"/>
          <p:cNvSpPr/>
          <p:nvPr/>
        </p:nvSpPr>
        <p:spPr>
          <a:xfrm>
            <a:off x="9586712" y="4269766"/>
            <a:ext cx="754603"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722" y="2173856"/>
            <a:ext cx="5633496" cy="4191821"/>
          </a:xfrm>
          <a:prstGeom prst="rect">
            <a:avLst/>
          </a:prstGeom>
        </p:spPr>
      </p:pic>
      <p:sp>
        <p:nvSpPr>
          <p:cNvPr id="8" name="Rectangle 7"/>
          <p:cNvSpPr/>
          <p:nvPr/>
        </p:nvSpPr>
        <p:spPr>
          <a:xfrm>
            <a:off x="3493588" y="4063417"/>
            <a:ext cx="754603"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066362" y="1609107"/>
            <a:ext cx="2958860" cy="646331"/>
          </a:xfrm>
          <a:prstGeom prst="rect">
            <a:avLst/>
          </a:prstGeom>
          <a:noFill/>
        </p:spPr>
        <p:txBody>
          <a:bodyPr wrap="square" rtlCol="0">
            <a:spAutoFit/>
          </a:bodyPr>
          <a:lstStyle/>
          <a:p>
            <a:r>
              <a:rPr lang="en-US" dirty="0"/>
              <a:t>Choose fixed size disk image after choosing VDI disk type</a:t>
            </a:r>
          </a:p>
        </p:txBody>
      </p:sp>
    </p:spTree>
    <p:extLst>
      <p:ext uri="{BB962C8B-B14F-4D97-AF65-F5344CB8AC3E}">
        <p14:creationId xmlns:p14="http://schemas.microsoft.com/office/powerpoint/2010/main" val="1523751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a:t>
            </a:r>
          </a:p>
        </p:txBody>
      </p:sp>
      <p:sp>
        <p:nvSpPr>
          <p:cNvPr id="3" name="Content Placeholder 2"/>
          <p:cNvSpPr>
            <a:spLocks noGrp="1"/>
          </p:cNvSpPr>
          <p:nvPr>
            <p:ph idx="1"/>
          </p:nvPr>
        </p:nvSpPr>
        <p:spPr/>
        <p:txBody>
          <a:bodyPr/>
          <a:lstStyle/>
          <a:p>
            <a:r>
              <a:rPr lang="en-US" dirty="0"/>
              <a:t>Follow the tutorial given in:</a:t>
            </a:r>
          </a:p>
          <a:p>
            <a:pPr marL="0" indent="0">
              <a:buNone/>
            </a:pPr>
            <a:r>
              <a:rPr lang="en-US" dirty="0">
                <a:hlinkClick r:id="rId3"/>
              </a:rPr>
              <a:t>https://docker-curriculum.com/</a:t>
            </a:r>
            <a:endParaRPr lang="en-US" dirty="0"/>
          </a:p>
          <a:p>
            <a:pPr marL="0" indent="0">
              <a:buNone/>
            </a:pPr>
            <a:endParaRPr lang="en-US" dirty="0"/>
          </a:p>
          <a:p>
            <a:pPr marL="0" indent="0">
              <a:buNone/>
            </a:pPr>
            <a:r>
              <a:rPr lang="en-US" dirty="0"/>
              <a:t>Read through all text and finish all steps 1.1-3.4 (inclusive). Please see file </a:t>
            </a:r>
            <a:r>
              <a:rPr lang="en-US"/>
              <a:t>“</a:t>
            </a:r>
            <a:r>
              <a:rPr lang="en-US" smtClean="0"/>
              <a:t>PA4 TutorialIndex.docx</a:t>
            </a:r>
            <a:r>
              <a:rPr lang="en-US" dirty="0"/>
              <a:t>” for the step indices. </a:t>
            </a:r>
          </a:p>
          <a:p>
            <a:pPr marL="0" indent="0">
              <a:buNone/>
            </a:pPr>
            <a:endParaRPr lang="en-US" dirty="0"/>
          </a:p>
          <a:p>
            <a:pPr marL="0" indent="0">
              <a:buNone/>
            </a:pPr>
            <a:r>
              <a:rPr lang="en-US" dirty="0"/>
              <a:t>Also check the notes in the tutorial document.</a:t>
            </a:r>
          </a:p>
        </p:txBody>
      </p:sp>
    </p:spTree>
    <p:extLst>
      <p:ext uri="{BB962C8B-B14F-4D97-AF65-F5344CB8AC3E}">
        <p14:creationId xmlns:p14="http://schemas.microsoft.com/office/powerpoint/2010/main" val="399957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DAE885FA-583E-488C-A3B2-2647B84A816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9" name="Rounded Rectangle 26">
            <a:extLst>
              <a:ext uri="{FF2B5EF4-FFF2-40B4-BE49-F238E27FC236}">
                <a16:creationId xmlns:a16="http://schemas.microsoft.com/office/drawing/2014/main" id="{87B1CEC7-C2CE-4440-A0F7-0BE6B3AADB7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64" y="320843"/>
            <a:ext cx="5613569" cy="3930315"/>
          </a:xfrm>
          <a:prstGeom prst="roundRect">
            <a:avLst>
              <a:gd name="adj" fmla="val 0"/>
            </a:avLst>
          </a:prstGeom>
          <a:solidFill>
            <a:srgbClr val="FFFFFF"/>
          </a:solidFill>
          <a:ln w="9525">
            <a:solidFill>
              <a:schemeClr val="bg2"/>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ounded Rectangle 16">
            <a:extLst>
              <a:ext uri="{FF2B5EF4-FFF2-40B4-BE49-F238E27FC236}">
                <a16:creationId xmlns:a16="http://schemas.microsoft.com/office/drawing/2014/main" id="{7B0DBF0B-D7C2-4F15-94AE-31525582459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4749" y="320843"/>
            <a:ext cx="5613569" cy="3930315"/>
          </a:xfrm>
          <a:prstGeom prst="roundRect">
            <a:avLst>
              <a:gd name="adj" fmla="val 0"/>
            </a:avLst>
          </a:prstGeom>
          <a:solidFill>
            <a:srgbClr val="FFFFFF"/>
          </a:solidFill>
          <a:ln w="9525">
            <a:solidFill>
              <a:schemeClr val="bg2"/>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ontainers">
            <a:extLst>
              <a:ext uri="{FF2B5EF4-FFF2-40B4-BE49-F238E27FC236}">
                <a16:creationId xmlns:a16="http://schemas.microsoft.com/office/drawing/2014/main" id="{5FF552CC-8127-44E0-8C8A-F1B3169321A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294454" y="640080"/>
            <a:ext cx="3667788" cy="32918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rtual machines">
            <a:extLst>
              <a:ext uri="{FF2B5EF4-FFF2-40B4-BE49-F238E27FC236}">
                <a16:creationId xmlns:a16="http://schemas.microsoft.com/office/drawing/2014/main" id="{76D3C6ED-790A-46E5-BBEB-725BB3E8798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227639" y="640080"/>
            <a:ext cx="3667788" cy="32918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6F1E8CA-7C6A-45DB-98ED-3CD682D0C5B9}"/>
              </a:ext>
            </a:extLst>
          </p:cNvPr>
          <p:cNvSpPr>
            <a:spLocks noGrp="1"/>
          </p:cNvSpPr>
          <p:nvPr>
            <p:ph type="title"/>
          </p:nvPr>
        </p:nvSpPr>
        <p:spPr>
          <a:xfrm>
            <a:off x="1524000" y="5323900"/>
            <a:ext cx="9144000" cy="1099845"/>
          </a:xfrm>
        </p:spPr>
        <p:txBody>
          <a:bodyPr vert="horz" lIns="91440" tIns="45720" rIns="91440" bIns="45720" rtlCol="0" anchor="b">
            <a:normAutofit fontScale="90000"/>
          </a:bodyPr>
          <a:lstStyle/>
          <a:p>
            <a:pPr algn="ctr"/>
            <a:r>
              <a:rPr lang="en-US" sz="6000" dirty="0"/>
              <a:t>Steps 1.1 How to create a container</a:t>
            </a:r>
          </a:p>
        </p:txBody>
      </p:sp>
    </p:spTree>
    <p:extLst>
      <p:ext uri="{BB962C8B-B14F-4D97-AF65-F5344CB8AC3E}">
        <p14:creationId xmlns:p14="http://schemas.microsoft.com/office/powerpoint/2010/main" val="1313571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1.0- Installing Docker</a:t>
            </a:r>
          </a:p>
        </p:txBody>
      </p:sp>
      <p:sp>
        <p:nvSpPr>
          <p:cNvPr id="3" name="Content Placeholder 2"/>
          <p:cNvSpPr>
            <a:spLocks noGrp="1"/>
          </p:cNvSpPr>
          <p:nvPr>
            <p:ph idx="1"/>
          </p:nvPr>
        </p:nvSpPr>
        <p:spPr/>
        <p:txBody>
          <a:bodyPr>
            <a:normAutofit lnSpcReduction="10000"/>
          </a:bodyPr>
          <a:lstStyle/>
          <a:p>
            <a:r>
              <a:rPr lang="en-US" dirty="0"/>
              <a:t>Install </a:t>
            </a:r>
            <a:r>
              <a:rPr lang="en-US" dirty="0" err="1"/>
              <a:t>docker</a:t>
            </a:r>
            <a:r>
              <a:rPr lang="en-US" dirty="0"/>
              <a:t>  using repository</a:t>
            </a:r>
          </a:p>
          <a:p>
            <a:pPr>
              <a:buFontTx/>
              <a:buChar char="-"/>
            </a:pPr>
            <a:r>
              <a:rPr lang="en-US" dirty="0"/>
              <a:t>Mac: </a:t>
            </a:r>
            <a:r>
              <a:rPr lang="en-US" dirty="0">
                <a:hlinkClick r:id="rId3"/>
              </a:rPr>
              <a:t>https://docs.docker.com/docker-for-mac/install/</a:t>
            </a:r>
            <a:endParaRPr lang="en-US" dirty="0"/>
          </a:p>
          <a:p>
            <a:pPr>
              <a:buFontTx/>
              <a:buChar char="-"/>
            </a:pPr>
            <a:r>
              <a:rPr lang="en-US" dirty="0"/>
              <a:t>Linux: </a:t>
            </a:r>
            <a:r>
              <a:rPr lang="en-US" dirty="0">
                <a:hlinkClick r:id="rId4"/>
              </a:rPr>
              <a:t>https://docs.docker.com/install/linux/docker-ce/ubuntu/</a:t>
            </a:r>
            <a:endParaRPr lang="en-US" dirty="0"/>
          </a:p>
          <a:p>
            <a:pPr marL="0" indent="0">
              <a:buNone/>
            </a:pPr>
            <a:endParaRPr lang="en-US" dirty="0"/>
          </a:p>
          <a:p>
            <a:pPr marL="0" indent="0">
              <a:buNone/>
            </a:pPr>
            <a:r>
              <a:rPr lang="en-US" dirty="0"/>
              <a:t>After installation commands to execute:</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pull </a:t>
            </a:r>
            <a:r>
              <a:rPr lang="en-US" dirty="0" err="1">
                <a:latin typeface="Courier New" panose="02070309020205020404" pitchFamily="49" charset="0"/>
                <a:cs typeface="Courier New" panose="02070309020205020404" pitchFamily="49" charset="0"/>
              </a:rPr>
              <a:t>busybox</a:t>
            </a:r>
            <a:endParaRPr lang="en-US" dirty="0">
              <a:latin typeface="Courier New" panose="02070309020205020404" pitchFamily="49" charset="0"/>
              <a:cs typeface="Courier New" panose="02070309020205020404" pitchFamily="49" charset="0"/>
            </a:endParaRPr>
          </a:p>
          <a:p>
            <a:pPr marL="0" indent="0">
              <a:buNone/>
            </a:pPr>
            <a:r>
              <a:rPr lang="en-US" dirty="0" err="1">
                <a:latin typeface="Courier New" panose="02070309020205020404" pitchFamily="49" charset="0"/>
                <a:cs typeface="Courier New" panose="02070309020205020404" pitchFamily="49" charset="0"/>
              </a:rPr>
              <a:t>docker</a:t>
            </a:r>
            <a:r>
              <a:rPr lang="en-US" dirty="0"/>
              <a:t> </a:t>
            </a:r>
            <a:r>
              <a:rPr lang="en-US" dirty="0">
                <a:latin typeface="Courier New" panose="02070309020205020404" pitchFamily="49" charset="0"/>
                <a:cs typeface="Courier New" panose="02070309020205020404" pitchFamily="49" charset="0"/>
              </a:rPr>
              <a:t>images</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a:t>
            </a:r>
            <a:r>
              <a:rPr lang="en-US" dirty="0" err="1">
                <a:latin typeface="Courier New" panose="02070309020205020404" pitchFamily="49" charset="0"/>
                <a:cs typeface="Courier New" panose="02070309020205020404" pitchFamily="49" charset="0"/>
              </a:rPr>
              <a:t>busybox</a:t>
            </a:r>
            <a:r>
              <a:rPr lang="en-US" dirty="0">
                <a:latin typeface="Courier New" panose="02070309020205020404" pitchFamily="49" charset="0"/>
                <a:cs typeface="Courier New" panose="02070309020205020404" pitchFamily="49" charset="0"/>
              </a:rPr>
              <a:t> echo "hello from </a:t>
            </a:r>
            <a:r>
              <a:rPr lang="en-US" dirty="0" err="1">
                <a:latin typeface="Courier New" panose="02070309020205020404" pitchFamily="49" charset="0"/>
                <a:cs typeface="Courier New" panose="02070309020205020404" pitchFamily="49" charset="0"/>
              </a:rPr>
              <a:t>busybox</a:t>
            </a:r>
            <a:r>
              <a:rPr lang="en-US" dirty="0">
                <a:latin typeface="Courier New" panose="02070309020205020404" pitchFamily="49" charset="0"/>
                <a:cs typeface="Courier New" panose="02070309020205020404" pitchFamily="49" charset="0"/>
              </a:rPr>
              <a:t>“                                                                 </a:t>
            </a:r>
            <a:r>
              <a:rPr lang="en-US" dirty="0"/>
              <a:t> </a:t>
            </a:r>
          </a:p>
          <a:p>
            <a:pPr marL="0" indent="0">
              <a:buNone/>
            </a:pPr>
            <a:r>
              <a:rPr lang="en-US" dirty="0"/>
              <a:t>-- Also other basic command(s) from the tutorial</a:t>
            </a:r>
          </a:p>
          <a:p>
            <a:pPr marL="0" indent="0">
              <a:buNone/>
            </a:pPr>
            <a:endParaRPr lang="en-US" dirty="0"/>
          </a:p>
          <a:p>
            <a:pPr>
              <a:buFontTx/>
              <a:buChar char="-"/>
            </a:pPr>
            <a:endParaRPr lang="en-US" dirty="0"/>
          </a:p>
        </p:txBody>
      </p:sp>
    </p:spTree>
    <p:extLst>
      <p:ext uri="{BB962C8B-B14F-4D97-AF65-F5344CB8AC3E}">
        <p14:creationId xmlns:p14="http://schemas.microsoft.com/office/powerpoint/2010/main" val="394746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1</a:t>
            </a:r>
          </a:p>
        </p:txBody>
      </p:sp>
      <p:sp>
        <p:nvSpPr>
          <p:cNvPr id="3" name="Content Placeholder 2"/>
          <p:cNvSpPr>
            <a:spLocks noGrp="1"/>
          </p:cNvSpPr>
          <p:nvPr>
            <p:ph idx="1"/>
          </p:nvPr>
        </p:nvSpPr>
        <p:spPr/>
        <p:txBody>
          <a:bodyPr/>
          <a:lstStyle/>
          <a:p>
            <a:r>
              <a:rPr lang="en-US" dirty="0"/>
              <a:t>Step 1.1</a:t>
            </a:r>
          </a:p>
          <a:p>
            <a:pPr marL="0" indent="0">
              <a:buNone/>
            </a:pPr>
            <a:r>
              <a:rPr lang="en-US" dirty="0"/>
              <a:t>Command: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ps</a:t>
            </a:r>
            <a:r>
              <a:rPr lang="en-US" dirty="0">
                <a:latin typeface="Courier New" panose="02070309020205020404" pitchFamily="49" charset="0"/>
                <a:cs typeface="Courier New" panose="02070309020205020404" pitchFamily="49" charset="0"/>
              </a:rPr>
              <a:t> –a</a:t>
            </a:r>
          </a:p>
          <a:p>
            <a:pPr marL="0" indent="0">
              <a:buNone/>
            </a:pPr>
            <a:r>
              <a:rPr lang="en-US" dirty="0"/>
              <a:t>Note: if you get an error like permission denied, execute all the commands using </a:t>
            </a:r>
            <a:r>
              <a:rPr lang="en-US" dirty="0" err="1"/>
              <a:t>sudo</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7270" y="3873260"/>
            <a:ext cx="9433072" cy="2518913"/>
          </a:xfrm>
          <a:prstGeom prst="rect">
            <a:avLst/>
          </a:prstGeom>
        </p:spPr>
      </p:pic>
    </p:spTree>
    <p:extLst>
      <p:ext uri="{BB962C8B-B14F-4D97-AF65-F5344CB8AC3E}">
        <p14:creationId xmlns:p14="http://schemas.microsoft.com/office/powerpoint/2010/main" val="2683900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3309</Words>
  <Application>Microsoft Office PowerPoint</Application>
  <PresentationFormat>Widescreen</PresentationFormat>
  <Paragraphs>254</Paragraphs>
  <Slides>33</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Courier New</vt:lpstr>
      <vt:lpstr>Wingdings</vt:lpstr>
      <vt:lpstr>Office Theme</vt:lpstr>
      <vt:lpstr>CS 4740- Cloud Computing</vt:lpstr>
      <vt:lpstr>Goal of this PA</vt:lpstr>
      <vt:lpstr>PowerPoint Presentation</vt:lpstr>
      <vt:lpstr>Prerequisite</vt:lpstr>
      <vt:lpstr>Illustration of key steps VM in Virtual box: Recommended size of the virtual disk</vt:lpstr>
      <vt:lpstr>Steps </vt:lpstr>
      <vt:lpstr>Steps 1.1 How to create a container</vt:lpstr>
      <vt:lpstr>Step 1.0- Installing Docker</vt:lpstr>
      <vt:lpstr>Deliverable 1</vt:lpstr>
      <vt:lpstr>Steps 2.0- WEBAPPS WITH DOCKER </vt:lpstr>
      <vt:lpstr>Step 2.0- WEBAPPS WITH DOCKER </vt:lpstr>
      <vt:lpstr>Deliverable 2</vt:lpstr>
      <vt:lpstr>Step 2.0- WEBAPPS WITH DOCKER </vt:lpstr>
      <vt:lpstr>Step 2.0- WEBAPPS WITH DOCKER </vt:lpstr>
      <vt:lpstr>Deliverable 4</vt:lpstr>
      <vt:lpstr>Step 2.0- WEBAPPS WITH DOCKER </vt:lpstr>
      <vt:lpstr>Step 2.0- WEBAPPS WITH DOCKER </vt:lpstr>
      <vt:lpstr>Step 2.0- WEBAPPS WITH DOCKER </vt:lpstr>
      <vt:lpstr>Step 2.0- WEBAPPS WITH DOCKER </vt:lpstr>
      <vt:lpstr>Deliverable 5</vt:lpstr>
      <vt:lpstr>Step 3.0- MULTI-CONTAINER ENVIRONMENTS</vt:lpstr>
      <vt:lpstr>Step 3.0- MULTI-CONTAINER ENVIRONMENTS</vt:lpstr>
      <vt:lpstr>Step 3.0- MULTI-CONTAINER ENVIRONMENTS</vt:lpstr>
      <vt:lpstr>Step 3.0- MULTI-CONTAINER ENVIRONMENTS</vt:lpstr>
      <vt:lpstr>Step 3.0- MULTI-CONTAINER ENVIRONMENTS</vt:lpstr>
      <vt:lpstr>Deliverable 6</vt:lpstr>
      <vt:lpstr>Step 3.0- MULTI-CONTAINER ENVIRONMENTS</vt:lpstr>
      <vt:lpstr>Step 3.0- MULTI-CONTAINER ENVIRONMENTS</vt:lpstr>
      <vt:lpstr>Step 3.0- MULTI-CONTAINER ENVIRONMENTS</vt:lpstr>
      <vt:lpstr>Step 3.0- MULTI-CONTAINER ENVIRONMENTS</vt:lpstr>
      <vt:lpstr>Deliverable 7 (Either one of them is ok)</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4740- Cloud Computing</dc:title>
  <dc:creator>Aspire</dc:creator>
  <cp:lastModifiedBy>Haiying Shen</cp:lastModifiedBy>
  <cp:revision>79</cp:revision>
  <dcterms:created xsi:type="dcterms:W3CDTF">2020-04-01T19:13:47Z</dcterms:created>
  <dcterms:modified xsi:type="dcterms:W3CDTF">2023-04-06T16:41:18Z</dcterms:modified>
</cp:coreProperties>
</file>