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43"/>
  </p:notesMasterIdLst>
  <p:sldIdLst>
    <p:sldId id="257" r:id="rId2"/>
    <p:sldId id="258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65" r:id="rId11"/>
    <p:sldId id="270" r:id="rId12"/>
    <p:sldId id="271" r:id="rId13"/>
    <p:sldId id="272" r:id="rId14"/>
    <p:sldId id="274" r:id="rId15"/>
    <p:sldId id="275" r:id="rId16"/>
    <p:sldId id="273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95" r:id="rId31"/>
    <p:sldId id="289" r:id="rId32"/>
    <p:sldId id="293" r:id="rId33"/>
    <p:sldId id="294" r:id="rId34"/>
    <p:sldId id="297" r:id="rId35"/>
    <p:sldId id="290" r:id="rId36"/>
    <p:sldId id="291" r:id="rId37"/>
    <p:sldId id="299" r:id="rId38"/>
    <p:sldId id="302" r:id="rId39"/>
    <p:sldId id="298" r:id="rId40"/>
    <p:sldId id="305" r:id="rId41"/>
    <p:sldId id="304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188" autoAdjust="0"/>
  </p:normalViewPr>
  <p:slideViewPr>
    <p:cSldViewPr snapToGrid="0">
      <p:cViewPr varScale="1">
        <p:scale>
          <a:sx n="86" d="100"/>
          <a:sy n="86" d="100"/>
        </p:scale>
        <p:origin x="15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6E0BF-DFB0-48FA-9247-B1D26434E81E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66D33-F31F-418E-94DB-1B4763ED2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18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66D33-F31F-418E-94DB-1B4763ED2C9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6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3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4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0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1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4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63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4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17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8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9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0ADD-F1E3-4119-A472-E83A5920C415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E08F-4C33-40D6-9B9F-C53357D33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2133600" y="1439291"/>
            <a:ext cx="8123100" cy="2142109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/>
            <a:r>
              <a:rPr lang="en-US" sz="4800" smtClean="0">
                <a:ea typeface="Roboto slab" pitchFamily="2" charset="0"/>
              </a:rPr>
              <a:t>PA2 Tutorial</a:t>
            </a:r>
            <a:endParaRPr lang="en" sz="4800" dirty="0">
              <a:ea typeface="Roboto slab" pitchFamily="2" charset="0"/>
            </a:endParaRP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752600" y="3733800"/>
            <a:ext cx="8504101" cy="2438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algn="ctr"/>
            <a:endParaRPr lang="en-US" sz="2800" b="1" dirty="0" smtClean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800" b="1" dirty="0" smtClean="0">
                <a:solidFill>
                  <a:srgbClr val="FFC000"/>
                </a:solidFill>
                <a:latin typeface="Roboto" pitchFamily="2" charset="0"/>
                <a:ea typeface="Roboto" pitchFamily="2" charset="0"/>
              </a:rPr>
              <a:t>CS 4740 Cloud Computing</a:t>
            </a:r>
            <a:endParaRPr lang="en-US" sz="2000" dirty="0" smtClean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1800" dirty="0" smtClean="0">
                <a:solidFill>
                  <a:srgbClr val="FFC000"/>
                </a:solidFill>
                <a:latin typeface="Roboto" pitchFamily="2" charset="0"/>
                <a:ea typeface="Roboto" pitchFamily="2" charset="0"/>
              </a:rPr>
              <a:t>Department of Computer Science, University of Virginia, USA</a:t>
            </a:r>
            <a:endParaRPr lang="en-US" sz="1800" dirty="0">
              <a:solidFill>
                <a:srgbClr val="FFC00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dirty="0"/>
              <a:t>After you create PM1 and PM2, right click and choose setting for them. In the “Storage” tab, you </a:t>
            </a:r>
            <a:r>
              <a:rPr lang="en-US" dirty="0" smtClean="0"/>
              <a:t>can see </a:t>
            </a:r>
            <a:r>
              <a:rPr lang="en-US" dirty="0"/>
              <a:t>an empty drive. Load the </a:t>
            </a:r>
            <a:r>
              <a:rPr lang="en-US" b="1" dirty="0" err="1"/>
              <a:t>XenServer.iso</a:t>
            </a:r>
            <a:r>
              <a:rPr lang="en-US" b="1" dirty="0"/>
              <a:t> </a:t>
            </a:r>
            <a:r>
              <a:rPr lang="en-US" dirty="0"/>
              <a:t>into the drive. Then, in the “Network” tab, select </a:t>
            </a:r>
            <a:r>
              <a:rPr lang="en-US" dirty="0" smtClean="0"/>
              <a:t>the “Bridge </a:t>
            </a:r>
            <a:r>
              <a:rPr lang="en-US" dirty="0"/>
              <a:t>Adapter”. After the configuration, start PM1 and PM2. This will lead you to the </a:t>
            </a:r>
            <a:r>
              <a:rPr lang="en-US" dirty="0" err="1" smtClean="0"/>
              <a:t>XenServer</a:t>
            </a:r>
            <a:r>
              <a:rPr lang="en-US" dirty="0"/>
              <a:t> </a:t>
            </a:r>
            <a:r>
              <a:rPr lang="en-US" dirty="0" smtClean="0"/>
              <a:t>installation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99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599"/>
            <a:ext cx="5828535" cy="52070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081" y="1495599"/>
            <a:ext cx="6125412" cy="52070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087558" y="3331631"/>
            <a:ext cx="1526960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79721" y="3504745"/>
            <a:ext cx="1269506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64311" y="3914454"/>
            <a:ext cx="196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 </a:t>
            </a:r>
            <a:r>
              <a:rPr lang="en-US" dirty="0" err="1" smtClean="0"/>
              <a:t>XenServer</a:t>
            </a:r>
            <a:r>
              <a:rPr lang="en-US" dirty="0" smtClean="0"/>
              <a:t> </a:t>
            </a:r>
            <a:r>
              <a:rPr lang="en-US" dirty="0" err="1" smtClean="0"/>
              <a:t>iso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729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/>
              <a:t>Follow the instructions on the screen to install </a:t>
            </a:r>
            <a:r>
              <a:rPr lang="en-US" dirty="0" err="1"/>
              <a:t>XenServer</a:t>
            </a:r>
            <a:r>
              <a:rPr lang="en-US" dirty="0"/>
              <a:t>. For the network, choose “</a:t>
            </a:r>
            <a:r>
              <a:rPr lang="en-US" dirty="0" smtClean="0"/>
              <a:t>Automatic configuration </a:t>
            </a:r>
            <a:r>
              <a:rPr lang="en-US" dirty="0"/>
              <a:t>(DHCP)”.</a:t>
            </a:r>
          </a:p>
          <a:p>
            <a:pPr marL="0" indent="0">
              <a:buNone/>
            </a:pPr>
            <a:r>
              <a:rPr lang="en-US" b="1" dirty="0"/>
              <a:t>Specify the host names </a:t>
            </a:r>
            <a:r>
              <a:rPr lang="en-US" b="1" dirty="0" smtClean="0"/>
              <a:t>for PM1 and PM2 as </a:t>
            </a:r>
            <a:r>
              <a:rPr lang="en-US" b="1" dirty="0"/>
              <a:t>“your </a:t>
            </a:r>
            <a:r>
              <a:rPr lang="en-US" b="1" dirty="0" err="1"/>
              <a:t>UVa</a:t>
            </a:r>
            <a:r>
              <a:rPr lang="en-US" b="1" dirty="0"/>
              <a:t> Computing ID + 1” and “your </a:t>
            </a:r>
            <a:r>
              <a:rPr lang="en-US" b="1" dirty="0" err="1"/>
              <a:t>UVa</a:t>
            </a:r>
            <a:r>
              <a:rPr lang="en-US" b="1" dirty="0"/>
              <a:t> Computing ID + 2” for </a:t>
            </a:r>
            <a:r>
              <a:rPr lang="en-US" b="1" dirty="0" smtClean="0"/>
              <a:t>grading purpose</a:t>
            </a:r>
            <a:r>
              <a:rPr lang="en-US" b="1" dirty="0"/>
              <a:t>.</a:t>
            </a:r>
          </a:p>
          <a:p>
            <a:pPr marL="0" indent="0">
              <a:buNone/>
            </a:pPr>
            <a:r>
              <a:rPr lang="en-US" dirty="0"/>
              <a:t>For network time protocol (NTP), select manually time entry.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5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for Step 5: automatic configuration (DHCP)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88" y="1896565"/>
            <a:ext cx="8052047" cy="4601170"/>
          </a:xfrm>
        </p:spPr>
      </p:pic>
      <p:sp>
        <p:nvSpPr>
          <p:cNvPr id="5" name="Rectangle 4"/>
          <p:cNvSpPr/>
          <p:nvPr/>
        </p:nvSpPr>
        <p:spPr>
          <a:xfrm>
            <a:off x="3364637" y="3258104"/>
            <a:ext cx="3559946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22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for Step 5: Setting host name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01" y="1690688"/>
            <a:ext cx="8334107" cy="4665724"/>
          </a:xfrm>
        </p:spPr>
      </p:pic>
      <p:sp>
        <p:nvSpPr>
          <p:cNvPr id="6" name="Rectangle 5"/>
          <p:cNvSpPr/>
          <p:nvPr/>
        </p:nvSpPr>
        <p:spPr>
          <a:xfrm>
            <a:off x="4128117" y="2843136"/>
            <a:ext cx="1065320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82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for Step 5: NTP manual entry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11" y="1588999"/>
            <a:ext cx="8478173" cy="4833025"/>
          </a:xfrm>
        </p:spPr>
      </p:pic>
      <p:sp>
        <p:nvSpPr>
          <p:cNvPr id="7" name="Rectangle 6"/>
          <p:cNvSpPr/>
          <p:nvPr/>
        </p:nvSpPr>
        <p:spPr>
          <a:xfrm>
            <a:off x="5051394" y="3832396"/>
            <a:ext cx="2192785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12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After </a:t>
            </a:r>
            <a:r>
              <a:rPr lang="en-US" dirty="0"/>
              <a:t>the installation, you will enter the </a:t>
            </a:r>
            <a:r>
              <a:rPr lang="en-US" dirty="0" err="1"/>
              <a:t>XenServer</a:t>
            </a:r>
            <a:r>
              <a:rPr lang="en-US" dirty="0"/>
              <a:t> interface. You will be able to see IP address on </a:t>
            </a:r>
            <a:r>
              <a:rPr lang="en-US" dirty="0" smtClean="0"/>
              <a:t>the “Status </a:t>
            </a:r>
            <a:r>
              <a:rPr lang="en-US" dirty="0"/>
              <a:t>Display” tab.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72975"/>
            <a:ext cx="4930140" cy="40894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36" y="2700920"/>
            <a:ext cx="5082540" cy="41570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25349" y="4606346"/>
            <a:ext cx="1205439" cy="214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08427" y="4637933"/>
            <a:ext cx="1074197" cy="179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1947" y="4110361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503761" y="416186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22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Install </a:t>
            </a:r>
            <a:r>
              <a:rPr lang="en-US" dirty="0" err="1"/>
              <a:t>XenCenter</a:t>
            </a:r>
            <a:r>
              <a:rPr lang="en-US" dirty="0"/>
              <a:t> on your PC.</a:t>
            </a:r>
          </a:p>
          <a:p>
            <a:r>
              <a:rPr lang="en-US" dirty="0">
                <a:solidFill>
                  <a:srgbClr val="FF0000"/>
                </a:solidFill>
              </a:rPr>
              <a:t>ATTENTION: please do not install </a:t>
            </a:r>
            <a:r>
              <a:rPr lang="en-US" dirty="0" err="1">
                <a:solidFill>
                  <a:srgbClr val="FF0000"/>
                </a:solidFill>
              </a:rPr>
              <a:t>XenCenter</a:t>
            </a:r>
            <a:r>
              <a:rPr lang="en-US" dirty="0">
                <a:solidFill>
                  <a:srgbClr val="FF0000"/>
                </a:solidFill>
              </a:rPr>
              <a:t> on PM1 or PM2. Install it on your PC with Windows OS.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4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8</a:t>
            </a:r>
            <a:r>
              <a:rPr lang="en-US" dirty="0" smtClean="0"/>
              <a:t>. </a:t>
            </a:r>
            <a:r>
              <a:rPr lang="en-US" dirty="0"/>
              <a:t>Open </a:t>
            </a:r>
            <a:r>
              <a:rPr lang="en-US" dirty="0" err="1"/>
              <a:t>XenCenter</a:t>
            </a:r>
            <a:r>
              <a:rPr lang="en-US" dirty="0"/>
              <a:t>. Connect to PM1 and PM2 using the IP addresses.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451374"/>
            <a:ext cx="10058400" cy="42790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11192" y="4773429"/>
            <a:ext cx="2352583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16536" y="4750326"/>
            <a:ext cx="300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IPAddress</a:t>
            </a:r>
            <a:r>
              <a:rPr lang="en-US" dirty="0" smtClean="0"/>
              <a:t> from Status display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54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</a:t>
            </a:r>
            <a:r>
              <a:rPr lang="en-US" dirty="0"/>
              <a:t>Create a VM in each PM and install OS on the VMs using </a:t>
            </a:r>
            <a:r>
              <a:rPr lang="en-US" dirty="0" err="1"/>
              <a:t>XenCenter</a:t>
            </a:r>
            <a:r>
              <a:rPr lang="en-US" dirty="0"/>
              <a:t>. To create, simply select “</a:t>
            </a:r>
            <a:r>
              <a:rPr lang="en-US" dirty="0" smtClean="0"/>
              <a:t>NEW VM” </a:t>
            </a:r>
          </a:p>
          <a:p>
            <a:pPr marL="0" indent="0">
              <a:buNone/>
            </a:pPr>
            <a:r>
              <a:rPr lang="en-US" dirty="0" smtClean="0"/>
              <a:t>9 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dirty="0"/>
              <a:t>Select “</a:t>
            </a:r>
            <a:r>
              <a:rPr lang="en-US" dirty="0" err="1"/>
              <a:t>Debian</a:t>
            </a:r>
            <a:r>
              <a:rPr lang="en-US" dirty="0"/>
              <a:t> Wheezy 7.0 (64-bit)” as the template.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54616"/>
            <a:ext cx="9419948" cy="3703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15766" y="5965671"/>
            <a:ext cx="2379216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3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Goal of this PA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Gain hand-on experience about virtualization technique of type-1 hypervisor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Xen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Know about VM creation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Try live migrations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 (ii) You </a:t>
            </a:r>
            <a:r>
              <a:rPr lang="en-US" dirty="0"/>
              <a:t>will need to specify the </a:t>
            </a:r>
            <a:r>
              <a:rPr lang="en-US" dirty="0" err="1"/>
              <a:t>Debian</a:t>
            </a:r>
            <a:r>
              <a:rPr lang="en-US" dirty="0"/>
              <a:t> OS ISO on PM1 and PM2. To do so, go to the screen of PM1 </a:t>
            </a:r>
            <a:r>
              <a:rPr lang="en-US" dirty="0" smtClean="0"/>
              <a:t>and PM2 </a:t>
            </a:r>
            <a:r>
              <a:rPr lang="en-US" dirty="0"/>
              <a:t>on </a:t>
            </a:r>
            <a:r>
              <a:rPr lang="en-US" dirty="0" err="1"/>
              <a:t>VirtualBox</a:t>
            </a:r>
            <a:r>
              <a:rPr lang="en-US" dirty="0"/>
              <a:t>, select the “Device -&gt; Optical drive” tab and load the </a:t>
            </a:r>
            <a:r>
              <a:rPr lang="en-US" b="1" dirty="0" err="1"/>
              <a:t>Debian.iso</a:t>
            </a:r>
            <a:r>
              <a:rPr lang="en-US" b="1" dirty="0"/>
              <a:t> </a:t>
            </a:r>
            <a:r>
              <a:rPr lang="en-US" dirty="0"/>
              <a:t>(see figure below</a:t>
            </a:r>
            <a:r>
              <a:rPr lang="en-US" dirty="0" smtClean="0"/>
              <a:t>)</a:t>
            </a:r>
            <a:r>
              <a:rPr lang="en-US" b="1" dirty="0" smtClean="0"/>
              <a:t>. </a:t>
            </a:r>
            <a:r>
              <a:rPr lang="en-US" dirty="0" smtClean="0"/>
              <a:t>Then </a:t>
            </a:r>
            <a:r>
              <a:rPr lang="en-US" dirty="0"/>
              <a:t>go back to the screen of </a:t>
            </a:r>
            <a:r>
              <a:rPr lang="en-US" dirty="0" err="1"/>
              <a:t>XenCenter</a:t>
            </a:r>
            <a:r>
              <a:rPr lang="en-US" dirty="0"/>
              <a:t>, select DVD drive 0 on XXX (should be the default option).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47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9(ii)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60" y="1619667"/>
            <a:ext cx="5328842" cy="516731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679" y="1690688"/>
            <a:ext cx="5495277" cy="51673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33996" y="1861553"/>
            <a:ext cx="2192785" cy="908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15557" y="1946361"/>
            <a:ext cx="139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Vitualbox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30139" y="4089678"/>
            <a:ext cx="1493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XenCenter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49038" y="3969359"/>
            <a:ext cx="2192785" cy="558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11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9(iii) </a:t>
            </a:r>
            <a:r>
              <a:rPr lang="en-US" dirty="0"/>
              <a:t>Specify the number of vCPU cores -- 1 is </a:t>
            </a:r>
            <a:r>
              <a:rPr lang="en-US" dirty="0" smtClean="0"/>
              <a:t>sufficient. Specify </a:t>
            </a:r>
            <a:r>
              <a:rPr lang="en-US" dirty="0"/>
              <a:t>the memory size (recommendation: 256-512MB), based on the memory size of the PM1 </a:t>
            </a:r>
            <a:r>
              <a:rPr lang="en-US" dirty="0" smtClean="0"/>
              <a:t>and PM2</a:t>
            </a:r>
            <a:r>
              <a:rPr lang="en-US" dirty="0"/>
              <a:t>. You should not use more than half of the memory size of the PM1 and PM2, as we need to </a:t>
            </a:r>
            <a:r>
              <a:rPr lang="en-US" dirty="0" smtClean="0"/>
              <a:t>leave sufficient </a:t>
            </a:r>
            <a:r>
              <a:rPr lang="en-US" dirty="0"/>
              <a:t>memory space for migration.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08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9(iii)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86" y="1482570"/>
            <a:ext cx="10044427" cy="5078027"/>
          </a:xfrm>
        </p:spPr>
      </p:pic>
      <p:sp>
        <p:nvSpPr>
          <p:cNvPr id="7" name="Rectangle 6"/>
          <p:cNvSpPr/>
          <p:nvPr/>
        </p:nvSpPr>
        <p:spPr>
          <a:xfrm>
            <a:off x="4999606" y="3675355"/>
            <a:ext cx="2192785" cy="3551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99605" y="4387249"/>
            <a:ext cx="2192785" cy="3978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97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9(iv) Specify </a:t>
            </a:r>
            <a:r>
              <a:rPr lang="en-US" dirty="0"/>
              <a:t>the storage space – default is sufficient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55" y="2235793"/>
            <a:ext cx="10058400" cy="46030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69654" y="4835572"/>
            <a:ext cx="3959442" cy="908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78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you create the VMs on PM1 and PM2, you can click the VMs and go to “Console”. Follow </a:t>
            </a:r>
            <a:r>
              <a:rPr lang="en-US" dirty="0" smtClean="0"/>
              <a:t>the instructions </a:t>
            </a:r>
            <a:r>
              <a:rPr lang="en-US" dirty="0"/>
              <a:t>on the console to install </a:t>
            </a:r>
            <a:r>
              <a:rPr lang="en-US" dirty="0" err="1"/>
              <a:t>Debian</a:t>
            </a:r>
            <a:r>
              <a:rPr lang="en-US" dirty="0"/>
              <a:t> 7.0. Select the default options during installation.</a:t>
            </a:r>
          </a:p>
          <a:p>
            <a:r>
              <a:rPr lang="en-US" b="1" dirty="0">
                <a:solidFill>
                  <a:srgbClr val="FF0000"/>
                </a:solidFill>
              </a:rPr>
              <a:t>Please NOTE that do not turn off your PC or lose your internet connection when you are doing </a:t>
            </a:r>
            <a:r>
              <a:rPr lang="en-US" b="1" dirty="0" smtClean="0">
                <a:solidFill>
                  <a:srgbClr val="FF0000"/>
                </a:solidFill>
              </a:rPr>
              <a:t>the following </a:t>
            </a:r>
            <a:r>
              <a:rPr lang="en-US" b="1" dirty="0">
                <a:solidFill>
                  <a:srgbClr val="FF0000"/>
                </a:solidFill>
              </a:rPr>
              <a:t>steps. Otherwise, you might need to install </a:t>
            </a:r>
            <a:r>
              <a:rPr lang="en-US" b="1" dirty="0" err="1">
                <a:solidFill>
                  <a:srgbClr val="FF0000"/>
                </a:solidFill>
              </a:rPr>
              <a:t>Debian</a:t>
            </a:r>
            <a:r>
              <a:rPr lang="en-US" b="1" dirty="0">
                <a:solidFill>
                  <a:srgbClr val="FF0000"/>
                </a:solidFill>
              </a:rPr>
              <a:t> again.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34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8" y="1485994"/>
            <a:ext cx="9646992" cy="5003583"/>
          </a:xfrm>
        </p:spPr>
      </p:pic>
      <p:sp>
        <p:nvSpPr>
          <p:cNvPr id="5" name="Rectangle 4"/>
          <p:cNvSpPr/>
          <p:nvPr/>
        </p:nvSpPr>
        <p:spPr>
          <a:xfrm>
            <a:off x="3903216" y="1834920"/>
            <a:ext cx="429088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83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11. </a:t>
            </a:r>
            <a:r>
              <a:rPr lang="en-US" dirty="0"/>
              <a:t>To verify that the VMs are created correctly, please create some simple text files and run word </a:t>
            </a:r>
            <a:r>
              <a:rPr lang="en-US" dirty="0" smtClean="0"/>
              <a:t>count command </a:t>
            </a:r>
            <a:r>
              <a:rPr lang="en-US" dirty="0"/>
              <a:t>(i.e., </a:t>
            </a:r>
            <a:r>
              <a:rPr lang="en-US" dirty="0" err="1"/>
              <a:t>wc</a:t>
            </a:r>
            <a:r>
              <a:rPr lang="en-US" dirty="0"/>
              <a:t>) on the VMs through the </a:t>
            </a:r>
            <a:r>
              <a:rPr lang="en-US" dirty="0" err="1"/>
              <a:t>XenCenter</a:t>
            </a:r>
            <a:r>
              <a:rPr lang="en-US" dirty="0"/>
              <a:t> console.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Take screenshots on the </a:t>
            </a:r>
            <a:r>
              <a:rPr lang="en-US" b="1" dirty="0" err="1">
                <a:solidFill>
                  <a:srgbClr val="FF0000"/>
                </a:solidFill>
              </a:rPr>
              <a:t>XenCenter</a:t>
            </a:r>
            <a:r>
              <a:rPr lang="en-US" b="1" dirty="0">
                <a:solidFill>
                  <a:srgbClr val="FF0000"/>
                </a:solidFill>
              </a:rPr>
              <a:t> for the VMs to show that we can run commands on </a:t>
            </a:r>
            <a:r>
              <a:rPr lang="en-US" b="1" dirty="0" smtClean="0">
                <a:solidFill>
                  <a:srgbClr val="FF0000"/>
                </a:solidFill>
              </a:rPr>
              <a:t>them successfully</a:t>
            </a:r>
            <a:r>
              <a:rPr lang="en-US" b="1" dirty="0">
                <a:solidFill>
                  <a:srgbClr val="FF0000"/>
                </a:solidFill>
              </a:rPr>
              <a:t>.</a:t>
            </a:r>
          </a:p>
          <a:p>
            <a:r>
              <a:rPr lang="en-US" b="1" dirty="0">
                <a:solidFill>
                  <a:srgbClr val="FF0000"/>
                </a:solidFill>
              </a:rPr>
              <a:t>Please NOTE that do not turn off your PC or lose your internet connection when you are doing </a:t>
            </a:r>
            <a:r>
              <a:rPr lang="en-US" b="1" dirty="0" smtClean="0">
                <a:solidFill>
                  <a:srgbClr val="FF0000"/>
                </a:solidFill>
              </a:rPr>
              <a:t>the following </a:t>
            </a:r>
            <a:r>
              <a:rPr lang="en-US" b="1" dirty="0">
                <a:solidFill>
                  <a:srgbClr val="FF0000"/>
                </a:solidFill>
              </a:rPr>
              <a:t>steps. Otherwise, you might need to start over from the beginning.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13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50" y="1615736"/>
            <a:ext cx="10246699" cy="4820575"/>
          </a:xfrm>
        </p:spPr>
      </p:pic>
      <p:sp>
        <p:nvSpPr>
          <p:cNvPr id="7" name="TextBox 6"/>
          <p:cNvSpPr txBox="1"/>
          <p:nvPr/>
        </p:nvSpPr>
        <p:spPr>
          <a:xfrm>
            <a:off x="9765437" y="4074850"/>
            <a:ext cx="153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Deliverable -1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70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12. </a:t>
            </a:r>
            <a:r>
              <a:rPr lang="en-US" dirty="0"/>
              <a:t>To perform VM migration, you will need to first put both PM1 and PM2 in one pool. Just create </a:t>
            </a:r>
            <a:r>
              <a:rPr lang="en-US" dirty="0" smtClean="0"/>
              <a:t>a pool </a:t>
            </a:r>
            <a:r>
              <a:rPr lang="en-US" dirty="0"/>
              <a:t>and put them inside the pool. You will need to turn off the VMs to put in one pool. After </a:t>
            </a:r>
            <a:r>
              <a:rPr lang="en-US" dirty="0" smtClean="0"/>
              <a:t>putting the </a:t>
            </a:r>
            <a:r>
              <a:rPr lang="en-US" dirty="0"/>
              <a:t>PMs in one pool, remember to turn on the VMs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89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installing </a:t>
            </a:r>
            <a:r>
              <a:rPr lang="en-US" dirty="0" err="1"/>
              <a:t>Xen</a:t>
            </a:r>
            <a:r>
              <a:rPr lang="en-US" dirty="0"/>
              <a:t> on </a:t>
            </a:r>
            <a:r>
              <a:rPr lang="en-US" dirty="0" err="1"/>
              <a:t>VirtualBox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Type-1 hypervisor</a:t>
            </a:r>
          </a:p>
          <a:p>
            <a:pPr lvl="1"/>
            <a:r>
              <a:rPr lang="en-US" dirty="0"/>
              <a:t>Bare-metal hypervisor</a:t>
            </a:r>
          </a:p>
          <a:p>
            <a:pPr lvl="1"/>
            <a:r>
              <a:rPr lang="en-US" dirty="0"/>
              <a:t>Should be installed directly beyond hardware without host OS</a:t>
            </a:r>
          </a:p>
          <a:p>
            <a:endParaRPr lang="en-US" dirty="0"/>
          </a:p>
          <a:p>
            <a:r>
              <a:rPr lang="en-US" dirty="0"/>
              <a:t>Your PC is installed with Windows (or other OS)</a:t>
            </a:r>
          </a:p>
          <a:p>
            <a:r>
              <a:rPr lang="en-US" dirty="0"/>
              <a:t>You do not want to install </a:t>
            </a:r>
            <a:r>
              <a:rPr lang="en-US" dirty="0" err="1"/>
              <a:t>Xen</a:t>
            </a:r>
            <a:r>
              <a:rPr lang="en-US" dirty="0"/>
              <a:t> on your PC directly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72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12: Shutting down a VM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52" y="1690688"/>
            <a:ext cx="10240648" cy="4900474"/>
          </a:xfrm>
        </p:spPr>
      </p:pic>
      <p:sp>
        <p:nvSpPr>
          <p:cNvPr id="7" name="Rectangle 6"/>
          <p:cNvSpPr/>
          <p:nvPr/>
        </p:nvSpPr>
        <p:spPr>
          <a:xfrm>
            <a:off x="1763696" y="3583821"/>
            <a:ext cx="125471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14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12: Creating a pool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91" y="1825625"/>
            <a:ext cx="9980617" cy="4351338"/>
          </a:xfrm>
        </p:spPr>
      </p:pic>
      <p:sp>
        <p:nvSpPr>
          <p:cNvPr id="6" name="Rectangle 5"/>
          <p:cNvSpPr/>
          <p:nvPr/>
        </p:nvSpPr>
        <p:spPr>
          <a:xfrm>
            <a:off x="1666042" y="3113304"/>
            <a:ext cx="1512164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3202" y="3265603"/>
            <a:ext cx="1254711" cy="374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53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12: Naming a pool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49" y="1802167"/>
            <a:ext cx="10191653" cy="4374796"/>
          </a:xfrm>
        </p:spPr>
      </p:pic>
      <p:sp>
        <p:nvSpPr>
          <p:cNvPr id="6" name="Rectangle 5"/>
          <p:cNvSpPr/>
          <p:nvPr/>
        </p:nvSpPr>
        <p:spPr>
          <a:xfrm>
            <a:off x="4813964" y="3619332"/>
            <a:ext cx="2510114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13964" y="4240769"/>
            <a:ext cx="2714300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51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12: Adding PM2 to the pool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97" y="1825624"/>
            <a:ext cx="10046006" cy="4619563"/>
          </a:xfrm>
        </p:spPr>
      </p:pic>
      <p:sp>
        <p:nvSpPr>
          <p:cNvPr id="6" name="Rectangle 5"/>
          <p:cNvSpPr/>
          <p:nvPr/>
        </p:nvSpPr>
        <p:spPr>
          <a:xfrm>
            <a:off x="1444100" y="3752497"/>
            <a:ext cx="2302277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405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12: Starting the VM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60" y="1825625"/>
            <a:ext cx="10368679" cy="4351338"/>
          </a:xfrm>
        </p:spPr>
      </p:pic>
      <p:sp>
        <p:nvSpPr>
          <p:cNvPr id="6" name="Rectangle 5"/>
          <p:cNvSpPr/>
          <p:nvPr/>
        </p:nvSpPr>
        <p:spPr>
          <a:xfrm>
            <a:off x="1580225" y="3583821"/>
            <a:ext cx="155359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04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Now </a:t>
            </a:r>
            <a:r>
              <a:rPr lang="en-US" dirty="0"/>
              <a:t>we can migrate the VM. Select one VM from one PM (say PM2) and right click, and migrate it </a:t>
            </a:r>
            <a:r>
              <a:rPr lang="en-US" dirty="0" smtClean="0"/>
              <a:t>to PM1</a:t>
            </a:r>
            <a:r>
              <a:rPr lang="en-US" dirty="0"/>
              <a:t>. The process will take several minutes. You will see that the VM is still running during migration.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415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13: Start migration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00" y="1825625"/>
            <a:ext cx="10468200" cy="4351338"/>
          </a:xfrm>
        </p:spPr>
      </p:pic>
      <p:sp>
        <p:nvSpPr>
          <p:cNvPr id="5" name="Rectangle 4"/>
          <p:cNvSpPr/>
          <p:nvPr/>
        </p:nvSpPr>
        <p:spPr>
          <a:xfrm>
            <a:off x="1559510" y="4329545"/>
            <a:ext cx="125471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14221" y="4481844"/>
            <a:ext cx="1606859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17577" y="5144737"/>
            <a:ext cx="276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of the PM to 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960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13: Performance of both PM</a:t>
            </a:r>
            <a:endParaRPr lang="en-US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225" y="1666274"/>
            <a:ext cx="8723375" cy="4734526"/>
          </a:xfrm>
        </p:spPr>
      </p:pic>
      <p:sp>
        <p:nvSpPr>
          <p:cNvPr id="6" name="TextBox 5"/>
          <p:cNvSpPr txBox="1"/>
          <p:nvPr/>
        </p:nvSpPr>
        <p:spPr>
          <a:xfrm>
            <a:off x="10303600" y="3584079"/>
            <a:ext cx="1765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Deliverable-2 </a:t>
            </a:r>
          </a:p>
          <a:p>
            <a:r>
              <a:rPr lang="en-US" dirty="0" smtClean="0"/>
              <a:t>Performance for </a:t>
            </a:r>
          </a:p>
          <a:p>
            <a:r>
              <a:rPr lang="en-US" dirty="0" smtClean="0"/>
              <a:t>both PMs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692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52" y="365125"/>
            <a:ext cx="10515600" cy="1325563"/>
          </a:xfrm>
        </p:spPr>
        <p:txBody>
          <a:bodyPr/>
          <a:lstStyle/>
          <a:p>
            <a:r>
              <a:rPr lang="en-US" dirty="0" smtClean="0"/>
              <a:t>Illustration of Step 13: </a:t>
            </a:r>
            <a:r>
              <a:rPr lang="en-US" dirty="0" err="1" smtClean="0"/>
              <a:t>Loation</a:t>
            </a:r>
            <a:r>
              <a:rPr lang="en-US" dirty="0" smtClean="0"/>
              <a:t> of VMs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412" y="1690688"/>
            <a:ext cx="5839720" cy="526940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6356412" cy="51673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327" y="2509623"/>
            <a:ext cx="125471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326" y="3067360"/>
            <a:ext cx="125471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07689" y="3371958"/>
            <a:ext cx="2663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VMs on different PMs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77739" y="2711653"/>
            <a:ext cx="1254711" cy="304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461899" y="3720346"/>
            <a:ext cx="2351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VMs on same PM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80373" y="4651899"/>
            <a:ext cx="14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Deliverable-3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7926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13: </a:t>
            </a:r>
            <a:r>
              <a:rPr lang="en-US" dirty="0" err="1" smtClean="0"/>
              <a:t>EventList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79" y="1597980"/>
            <a:ext cx="8922346" cy="4909351"/>
          </a:xfrm>
        </p:spPr>
      </p:pic>
      <p:sp>
        <p:nvSpPr>
          <p:cNvPr id="5" name="TextBox 4"/>
          <p:cNvSpPr txBox="1"/>
          <p:nvPr/>
        </p:nvSpPr>
        <p:spPr>
          <a:xfrm>
            <a:off x="5397623" y="6391922"/>
            <a:ext cx="1411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Deliverable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8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5C97CC0-9058-4914-ACC9-4B0465E1D8D1}"/>
              </a:ext>
            </a:extLst>
          </p:cNvPr>
          <p:cNvSpPr/>
          <p:nvPr/>
        </p:nvSpPr>
        <p:spPr>
          <a:xfrm>
            <a:off x="504825" y="333375"/>
            <a:ext cx="11182350" cy="6191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62002" y="1345149"/>
            <a:ext cx="6800848" cy="43913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the number of reduce tasks in current datacenter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13380" y="2486949"/>
            <a:ext cx="2441015" cy="2995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79144" y="2693797"/>
            <a:ext cx="2039640" cy="1290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VM</a:t>
            </a:r>
          </a:p>
          <a:p>
            <a:pPr algn="ctr"/>
            <a:r>
              <a:rPr lang="en-US" sz="2800" dirty="0"/>
              <a:t>With OS installed</a:t>
            </a:r>
          </a:p>
        </p:txBody>
      </p:sp>
      <p:sp>
        <p:nvSpPr>
          <p:cNvPr id="7" name="Rectangle 6"/>
          <p:cNvSpPr/>
          <p:nvPr/>
        </p:nvSpPr>
        <p:spPr>
          <a:xfrm>
            <a:off x="4839746" y="2486949"/>
            <a:ext cx="2441015" cy="2995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40433" y="2693797"/>
            <a:ext cx="2039640" cy="1290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VM</a:t>
            </a:r>
          </a:p>
          <a:p>
            <a:pPr algn="ctr"/>
            <a:r>
              <a:rPr lang="en-US" sz="2800" dirty="0"/>
              <a:t>With OS installed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83364" y="2103468"/>
            <a:ext cx="901046" cy="38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PM1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9730" y="2103468"/>
            <a:ext cx="901046" cy="38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PM2</a:t>
            </a:r>
          </a:p>
        </p:txBody>
      </p:sp>
      <p:cxnSp>
        <p:nvCxnSpPr>
          <p:cNvPr id="12" name="Straight Arrow Connector 11"/>
          <p:cNvCxnSpPr>
            <a:cxnSpLocks/>
            <a:stCxn id="8" idx="1"/>
          </p:cNvCxnSpPr>
          <p:nvPr/>
        </p:nvCxnSpPr>
        <p:spPr>
          <a:xfrm flipH="1">
            <a:off x="3754395" y="3339162"/>
            <a:ext cx="1286038" cy="528009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84548" y="2822084"/>
            <a:ext cx="1724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Migration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45511" y="1515114"/>
            <a:ext cx="2364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/>
              <a:t>VirtualBox</a:t>
            </a:r>
            <a:endParaRPr lang="en-US" sz="4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C026640-5B84-4DE9-A7F4-AEFBBFDBA67D}"/>
              </a:ext>
            </a:extLst>
          </p:cNvPr>
          <p:cNvSpPr txBox="1"/>
          <p:nvPr/>
        </p:nvSpPr>
        <p:spPr>
          <a:xfrm>
            <a:off x="4327732" y="559839"/>
            <a:ext cx="389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Your PC (Windows OS)</a:t>
            </a:r>
            <a:endParaRPr lang="en-US" sz="4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C509ACD-0025-439E-8721-BDF757351F79}"/>
              </a:ext>
            </a:extLst>
          </p:cNvPr>
          <p:cNvSpPr/>
          <p:nvPr/>
        </p:nvSpPr>
        <p:spPr>
          <a:xfrm>
            <a:off x="8537999" y="1425763"/>
            <a:ext cx="2778139" cy="43107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</a:rPr>
              <a:t>XenCenter</a:t>
            </a:r>
            <a:r>
              <a:rPr lang="en-US" sz="2800" dirty="0">
                <a:solidFill>
                  <a:schemeClr val="tx1"/>
                </a:solidFill>
              </a:rPr>
              <a:t>, a software to manage </a:t>
            </a:r>
            <a:r>
              <a:rPr lang="en-US" sz="2800" dirty="0" err="1">
                <a:solidFill>
                  <a:schemeClr val="tx1"/>
                </a:solidFill>
              </a:rPr>
              <a:t>XenServer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F8DAE42F-2AE0-4186-8D50-20E53ABB5C08}"/>
              </a:ext>
            </a:extLst>
          </p:cNvPr>
          <p:cNvCxnSpPr>
            <a:cxnSpLocks/>
          </p:cNvCxnSpPr>
          <p:nvPr/>
        </p:nvCxnSpPr>
        <p:spPr>
          <a:xfrm flipH="1" flipV="1">
            <a:off x="6808736" y="4814799"/>
            <a:ext cx="1727342" cy="38061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39F8257E-4625-4260-9F45-5F88F6A74234}"/>
              </a:ext>
            </a:extLst>
          </p:cNvPr>
          <p:cNvCxnSpPr>
            <a:cxnSpLocks/>
          </p:cNvCxnSpPr>
          <p:nvPr/>
        </p:nvCxnSpPr>
        <p:spPr>
          <a:xfrm flipH="1" flipV="1">
            <a:off x="3579143" y="4906400"/>
            <a:ext cx="4956935" cy="316238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AA7A7E0-ADEF-4F52-80D2-CC3CD35876EB}"/>
              </a:ext>
            </a:extLst>
          </p:cNvPr>
          <p:cNvSpPr txBox="1"/>
          <p:nvPr/>
        </p:nvSpPr>
        <p:spPr>
          <a:xfrm>
            <a:off x="7187418" y="4388676"/>
            <a:ext cx="1724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Connect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AF306A4-A900-46C1-845B-A925742F38C5}"/>
              </a:ext>
            </a:extLst>
          </p:cNvPr>
          <p:cNvSpPr txBox="1"/>
          <p:nvPr/>
        </p:nvSpPr>
        <p:spPr>
          <a:xfrm>
            <a:off x="1326552" y="4089594"/>
            <a:ext cx="2430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XenServer</a:t>
            </a:r>
            <a:r>
              <a:rPr lang="en-US" sz="2800" dirty="0"/>
              <a:t> installed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98066F1-E9DA-4278-8096-672C59403AA3}"/>
              </a:ext>
            </a:extLst>
          </p:cNvPr>
          <p:cNvSpPr txBox="1"/>
          <p:nvPr/>
        </p:nvSpPr>
        <p:spPr>
          <a:xfrm>
            <a:off x="4891077" y="4115314"/>
            <a:ext cx="2430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XenServer</a:t>
            </a:r>
            <a:r>
              <a:rPr lang="en-US" sz="2800" dirty="0"/>
              <a:t> installed</a:t>
            </a:r>
          </a:p>
        </p:txBody>
      </p:sp>
    </p:spTree>
    <p:extLst>
      <p:ext uri="{BB962C8B-B14F-4D97-AF65-F5344CB8AC3E}">
        <p14:creationId xmlns:p14="http://schemas.microsoft.com/office/powerpoint/2010/main" val="225624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4" grpId="0" animBg="1"/>
      <p:bldP spid="6" grpId="0" animBg="1"/>
      <p:bldP spid="7" grpId="0" animBg="1"/>
      <p:bldP spid="8" grpId="0" animBg="1"/>
      <p:bldP spid="9" grpId="0"/>
      <p:bldP spid="10" grpId="0"/>
      <p:bldP spid="13" grpId="0"/>
      <p:bldP spid="15" grpId="0"/>
      <p:bldP spid="16" grpId="0"/>
      <p:bldP spid="17" grpId="0" animBg="1"/>
      <p:bldP spid="21" grpId="0"/>
      <p:bldP spid="20" grpId="0"/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assignment requires the students to have a PC with Windows OS installed (because of </a:t>
            </a:r>
            <a:r>
              <a:rPr lang="en-US" dirty="0" err="1"/>
              <a:t>XenCenter</a:t>
            </a:r>
            <a:r>
              <a:rPr lang="en-US" dirty="0" smtClean="0"/>
              <a:t>). Therefore</a:t>
            </a:r>
            <a:r>
              <a:rPr lang="en-US" dirty="0"/>
              <a:t>, </a:t>
            </a:r>
            <a:r>
              <a:rPr lang="en-US" b="1" dirty="0"/>
              <a:t>the assignment is a group assignment. Each group can have up to 3 students and only </a:t>
            </a:r>
            <a:r>
              <a:rPr lang="en-US" b="1" dirty="0" smtClean="0"/>
              <a:t>one student </a:t>
            </a:r>
            <a:r>
              <a:rPr lang="en-US" b="1" dirty="0"/>
              <a:t>needs to submit the final PDF</a:t>
            </a:r>
            <a:r>
              <a:rPr lang="en-US" b="1" dirty="0" smtClean="0"/>
              <a:t>.</a:t>
            </a:r>
          </a:p>
          <a:p>
            <a:r>
              <a:rPr lang="en-US" b="1" dirty="0"/>
              <a:t>Please start this assignment as early as possible and don’t leave it to the last </a:t>
            </a:r>
            <a:r>
              <a:rPr lang="en-US" b="1" dirty="0" smtClean="0"/>
              <a:t>minute. Otherwise</a:t>
            </a:r>
            <a:r>
              <a:rPr lang="en-US" b="1" dirty="0"/>
              <a:t>, you won’t have enough time. It will probably take more than 4 hours to finish</a:t>
            </a:r>
            <a:r>
              <a:rPr lang="en-US" b="1" dirty="0" smtClean="0"/>
              <a:t>.</a:t>
            </a:r>
          </a:p>
          <a:p>
            <a:r>
              <a:rPr lang="en-US" b="1" dirty="0"/>
              <a:t>You are highly recommended to finish the entire assignment continuously without pausing </a:t>
            </a:r>
            <a:r>
              <a:rPr lang="en-US" b="1" dirty="0" smtClean="0"/>
              <a:t>in the </a:t>
            </a:r>
            <a:r>
              <a:rPr lang="en-US" b="1" dirty="0"/>
              <a:t>middle.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3635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Install Virtual Box</a:t>
            </a:r>
          </a:p>
          <a:p>
            <a:pPr marL="0" indent="0">
              <a:buNone/>
            </a:pPr>
            <a:r>
              <a:rPr lang="en-US" dirty="0" smtClean="0"/>
              <a:t>2 . Open </a:t>
            </a:r>
            <a:r>
              <a:rPr lang="en-US" dirty="0" err="1"/>
              <a:t>VirtualBox</a:t>
            </a:r>
            <a:r>
              <a:rPr lang="en-US" dirty="0"/>
              <a:t>, create two new VMs ---- here we use the two new VMs to emulate two PMs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/>
              <a:t>When you create VMs on </a:t>
            </a:r>
            <a:r>
              <a:rPr lang="en-US" dirty="0" err="1"/>
              <a:t>VirtualBox</a:t>
            </a:r>
            <a:r>
              <a:rPr lang="en-US" dirty="0"/>
              <a:t>, you will need to specify the name of your VM.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3: Creating VM in Virtual box: Naming and OS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546" y="1682186"/>
            <a:ext cx="7310837" cy="5175814"/>
          </a:xfrm>
        </p:spPr>
      </p:pic>
    </p:spTree>
    <p:extLst>
      <p:ext uri="{BB962C8B-B14F-4D97-AF65-F5344CB8AC3E}">
        <p14:creationId xmlns:p14="http://schemas.microsoft.com/office/powerpoint/2010/main" val="2129058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3: Creating VM in Virtual box: Setting memory size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625" y="1524512"/>
            <a:ext cx="7581529" cy="5313740"/>
          </a:xfrm>
        </p:spPr>
      </p:pic>
      <p:sp>
        <p:nvSpPr>
          <p:cNvPr id="6" name="Rectangle 5"/>
          <p:cNvSpPr/>
          <p:nvPr/>
        </p:nvSpPr>
        <p:spPr>
          <a:xfrm>
            <a:off x="7137647" y="4190259"/>
            <a:ext cx="727969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53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3: Creating VM in Virtual box: Creating Virtual disk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41" y="1690688"/>
            <a:ext cx="5239382" cy="511404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407" y="1690688"/>
            <a:ext cx="6094348" cy="51140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38182" y="4052402"/>
            <a:ext cx="1509204" cy="1953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27903" y="4937464"/>
            <a:ext cx="1509204" cy="1953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33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Step 3: Creating VM in Virtual box: Recommended size of the virtual disk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9" y="1647806"/>
            <a:ext cx="7288567" cy="5082723"/>
          </a:xfrm>
        </p:spPr>
      </p:pic>
      <p:sp>
        <p:nvSpPr>
          <p:cNvPr id="7" name="Rectangle 6"/>
          <p:cNvSpPr/>
          <p:nvPr/>
        </p:nvSpPr>
        <p:spPr>
          <a:xfrm>
            <a:off x="7412854" y="4412201"/>
            <a:ext cx="754603" cy="34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19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1206</Words>
  <Application>Microsoft Office PowerPoint</Application>
  <PresentationFormat>Widescreen</PresentationFormat>
  <Paragraphs>111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Roboto</vt:lpstr>
      <vt:lpstr>Roboto slab</vt:lpstr>
      <vt:lpstr>Office Theme</vt:lpstr>
      <vt:lpstr>PA2 Tutorial</vt:lpstr>
      <vt:lpstr>Goal of this PA</vt:lpstr>
      <vt:lpstr>Why installing Xen on VirtualBox?</vt:lpstr>
      <vt:lpstr>PowerPoint Presentation</vt:lpstr>
      <vt:lpstr>Steps of the assignment</vt:lpstr>
      <vt:lpstr>Illustration of Step 3: Creating VM in Virtual box: Naming and OS</vt:lpstr>
      <vt:lpstr>Illustration of Step 3: Creating VM in Virtual box: Setting memory size</vt:lpstr>
      <vt:lpstr>Illustration of Step 3: Creating VM in Virtual box: Creating Virtual disk</vt:lpstr>
      <vt:lpstr>Illustration of Step 3: Creating VM in Virtual box: Recommended size of the virtual disk</vt:lpstr>
      <vt:lpstr>Steps of the Assignment</vt:lpstr>
      <vt:lpstr>Illustration of Step 4</vt:lpstr>
      <vt:lpstr>Steps of the Assignment</vt:lpstr>
      <vt:lpstr>Illustration for Step 5: automatic configuration (DHCP)</vt:lpstr>
      <vt:lpstr>Illustration for Step 5: Setting host name</vt:lpstr>
      <vt:lpstr>Illustration for Step 5: NTP manual entry</vt:lpstr>
      <vt:lpstr>Steps of the Assignment</vt:lpstr>
      <vt:lpstr>Steps of the Assignment </vt:lpstr>
      <vt:lpstr>Steps of the Assignment </vt:lpstr>
      <vt:lpstr>Steps of the Assignment</vt:lpstr>
      <vt:lpstr>Steps of the Assignment</vt:lpstr>
      <vt:lpstr>Illustration of Step 9(ii)</vt:lpstr>
      <vt:lpstr>Steps of the Assignment </vt:lpstr>
      <vt:lpstr>Illustration of Step 9(iii)</vt:lpstr>
      <vt:lpstr>Steps of the Assignment</vt:lpstr>
      <vt:lpstr>Steps of the Assignment</vt:lpstr>
      <vt:lpstr>Illustration of Step 10</vt:lpstr>
      <vt:lpstr>Steps of the Assignment</vt:lpstr>
      <vt:lpstr>Illustration of Step 11</vt:lpstr>
      <vt:lpstr>Steps of the Assignment</vt:lpstr>
      <vt:lpstr>Illustration of Step 12: Shutting down a VM</vt:lpstr>
      <vt:lpstr>Illustration of Step 12: Creating a pool</vt:lpstr>
      <vt:lpstr>Illustration of Step 12: Naming a pool</vt:lpstr>
      <vt:lpstr>Illustration of Step 12: Adding PM2 to the pool</vt:lpstr>
      <vt:lpstr>Illustration of Step 12: Starting the VM</vt:lpstr>
      <vt:lpstr>Steps of the Assignment</vt:lpstr>
      <vt:lpstr>Illustration of Step 13: Start migration</vt:lpstr>
      <vt:lpstr>Illustration of Step 13: Performance of both PM</vt:lpstr>
      <vt:lpstr>Illustration of Step 13: Loation of VMs</vt:lpstr>
      <vt:lpstr>Illustration of Step 13: EventList</vt:lpstr>
      <vt:lpstr>Notes</vt:lpstr>
      <vt:lpstr>Questions?</vt:lpstr>
    </vt:vector>
  </TitlesOfParts>
  <Company>Clemson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Zhuozhao Li</dc:creator>
  <cp:lastModifiedBy>Aspire</cp:lastModifiedBy>
  <cp:revision>62</cp:revision>
  <dcterms:created xsi:type="dcterms:W3CDTF">2017-10-21T01:59:38Z</dcterms:created>
  <dcterms:modified xsi:type="dcterms:W3CDTF">2018-10-10T06:04:31Z</dcterms:modified>
</cp:coreProperties>
</file>