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25"/>
  </p:notesMasterIdLst>
  <p:sldIdLst>
    <p:sldId id="257" r:id="rId2"/>
    <p:sldId id="258" r:id="rId3"/>
    <p:sldId id="280" r:id="rId4"/>
    <p:sldId id="259" r:id="rId5"/>
    <p:sldId id="279" r:id="rId6"/>
    <p:sldId id="260" r:id="rId7"/>
    <p:sldId id="261" r:id="rId8"/>
    <p:sldId id="262" r:id="rId9"/>
    <p:sldId id="263" r:id="rId10"/>
    <p:sldId id="265" r:id="rId11"/>
    <p:sldId id="266" r:id="rId12"/>
    <p:sldId id="264" r:id="rId13"/>
    <p:sldId id="267" r:id="rId14"/>
    <p:sldId id="268" r:id="rId15"/>
    <p:sldId id="269"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188" autoAdjust="0"/>
  </p:normalViewPr>
  <p:slideViewPr>
    <p:cSldViewPr snapToGrid="0">
      <p:cViewPr varScale="1">
        <p:scale>
          <a:sx n="65" d="100"/>
          <a:sy n="65" d="100"/>
        </p:scale>
        <p:origin x="1330"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A6E0BF-DFB0-48FA-9247-B1D26434E81E}" type="datetimeFigureOut">
              <a:rPr lang="en-US" smtClean="0"/>
              <a:t>9/12/2018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E66D33-F31F-418E-94DB-1B4763ED2C98}" type="slidenum">
              <a:rPr lang="en-US" smtClean="0"/>
              <a:t>‹#›</a:t>
            </a:fld>
            <a:endParaRPr lang="en-US"/>
          </a:p>
        </p:txBody>
      </p:sp>
    </p:spTree>
    <p:extLst>
      <p:ext uri="{BB962C8B-B14F-4D97-AF65-F5344CB8AC3E}">
        <p14:creationId xmlns:p14="http://schemas.microsoft.com/office/powerpoint/2010/main" val="1045122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3218181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While setting the inbound rule, set the following values for your new inbound rule to allow Secure Shell (SSH) access to your EC2 instance. If you do this, you can connect to your EC2 instance to install the web server and other utilities, and to upload content for your web server. </a:t>
            </a:r>
          </a:p>
          <a:p>
            <a:r>
              <a:rPr lang="en-US" sz="1200" b="0" i="0" u="none" strike="noStrike" kern="1200" baseline="0" dirty="0" smtClean="0">
                <a:solidFill>
                  <a:schemeClr val="tx1"/>
                </a:solidFill>
                <a:latin typeface="+mn-lt"/>
                <a:ea typeface="+mn-ea"/>
                <a:cs typeface="+mn-cs"/>
              </a:rPr>
              <a:t>Type: SSH (22) </a:t>
            </a:r>
          </a:p>
          <a:p>
            <a:r>
              <a:rPr lang="en-US" sz="1200" b="0" i="0" u="none" strike="noStrike" kern="1200" baseline="0" dirty="0" smtClean="0">
                <a:solidFill>
                  <a:schemeClr val="tx1"/>
                </a:solidFill>
                <a:latin typeface="+mn-lt"/>
                <a:ea typeface="+mn-ea"/>
                <a:cs typeface="+mn-cs"/>
              </a:rPr>
              <a:t>Source: The IP address or range from the prior step, for example: 203.0.113.25/32. Use 0.0.0.0/0 instead, it means you enable all IP addresses to access your public instances. This approach is acceptable for a short time in a test environment, but it's unsafe for production environments. In production, you'll authorize only a specific IP address or range of addresses to access your instances.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830410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a:t>
            </a:r>
            <a:r>
              <a:rPr lang="en-US" baseline="0" dirty="0" smtClean="0"/>
              <a:t> you need t</a:t>
            </a:r>
            <a:r>
              <a:rPr lang="en-US" dirty="0" smtClean="0"/>
              <a:t>o ensure that the second private subnet that you created uses the same route table as the first private subnet. Other</a:t>
            </a:r>
            <a:r>
              <a:rPr lang="en-US" baseline="0" dirty="0" smtClean="0"/>
              <a:t>wise, you need to change the route table of the second subnet to make it consistent with the first one.</a:t>
            </a:r>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11</a:t>
            </a:fld>
            <a:endParaRPr lang="en-US"/>
          </a:p>
        </p:txBody>
      </p:sp>
    </p:spTree>
    <p:extLst>
      <p:ext uri="{BB962C8B-B14F-4D97-AF65-F5344CB8AC3E}">
        <p14:creationId xmlns:p14="http://schemas.microsoft.com/office/powerpoint/2010/main" val="2148653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Similarly, you</a:t>
            </a:r>
            <a:r>
              <a:rPr lang="en-US" baseline="0" dirty="0" smtClean="0"/>
              <a:t> just need to follow the steps given in the tutorial in the provided link. The think you need to be careful are mentioned in the notes.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12</a:t>
            </a:fld>
            <a:endParaRPr lang="en-US"/>
          </a:p>
        </p:txBody>
      </p:sp>
    </p:spTree>
    <p:extLst>
      <p:ext uri="{BB962C8B-B14F-4D97-AF65-F5344CB8AC3E}">
        <p14:creationId xmlns:p14="http://schemas.microsoft.com/office/powerpoint/2010/main" val="363232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third step, similarly you need to follow the tutorial in the provided link.</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13</a:t>
            </a:fld>
            <a:endParaRPr lang="en-US"/>
          </a:p>
        </p:txBody>
      </p:sp>
    </p:spTree>
    <p:extLst>
      <p:ext uri="{BB962C8B-B14F-4D97-AF65-F5344CB8AC3E}">
        <p14:creationId xmlns:p14="http://schemas.microsoft.com/office/powerpoint/2010/main" val="468523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step</a:t>
            </a:r>
            <a:r>
              <a:rPr lang="en-US" baseline="0" dirty="0" smtClean="0"/>
              <a:t> of the assignment, </a:t>
            </a:r>
            <a:r>
              <a:rPr lang="en-US" dirty="0" smtClean="0"/>
              <a:t>while,</a:t>
            </a:r>
            <a:r>
              <a:rPr lang="en-US" baseline="0" dirty="0" smtClean="0"/>
              <a:t> following the tutorial </a:t>
            </a:r>
            <a:r>
              <a:rPr lang="en-US" sz="1200" b="0" i="0" u="none" strike="noStrike" kern="1200" baseline="0" dirty="0" smtClean="0">
                <a:solidFill>
                  <a:schemeClr val="tx1"/>
                </a:solidFill>
                <a:latin typeface="+mn-lt"/>
                <a:ea typeface="+mn-ea"/>
                <a:cs typeface="+mn-cs"/>
              </a:rPr>
              <a:t> you will have to create and download the key pair to login to your EC2 instance. Please save this key pair. You will require this key to connect to the EC2 instance.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14</a:t>
            </a:fld>
            <a:endParaRPr lang="en-US"/>
          </a:p>
        </p:txBody>
      </p:sp>
    </p:spTree>
    <p:extLst>
      <p:ext uri="{BB962C8B-B14F-4D97-AF65-F5344CB8AC3E}">
        <p14:creationId xmlns:p14="http://schemas.microsoft.com/office/powerpoint/2010/main" val="1101143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To connect the instance you create from Windows, you will need to use Putty or an SSH client. For Putty, you will need PUTTY gen to convert the .</a:t>
            </a:r>
            <a:r>
              <a:rPr lang="en-US" sz="1200" b="0" i="0" u="none" strike="noStrike" kern="1200" baseline="0" dirty="0" err="1" smtClean="0">
                <a:solidFill>
                  <a:schemeClr val="tx1"/>
                </a:solidFill>
                <a:latin typeface="+mn-lt"/>
                <a:ea typeface="+mn-ea"/>
                <a:cs typeface="+mn-cs"/>
              </a:rPr>
              <a:t>pem</a:t>
            </a:r>
            <a:r>
              <a:rPr lang="en-US" sz="1200" b="0" i="0" u="none" strike="noStrike" kern="1200" baseline="0" dirty="0" smtClean="0">
                <a:solidFill>
                  <a:schemeClr val="tx1"/>
                </a:solidFill>
                <a:latin typeface="+mn-lt"/>
                <a:ea typeface="+mn-ea"/>
                <a:cs typeface="+mn-cs"/>
              </a:rPr>
              <a:t> format key to private key (.</a:t>
            </a:r>
            <a:r>
              <a:rPr lang="en-US" sz="1200" b="0" i="0" u="none" strike="noStrike" kern="1200" baseline="0" dirty="0" err="1" smtClean="0">
                <a:solidFill>
                  <a:schemeClr val="tx1"/>
                </a:solidFill>
                <a:latin typeface="+mn-lt"/>
                <a:ea typeface="+mn-ea"/>
                <a:cs typeface="+mn-cs"/>
              </a:rPr>
              <a:t>ppk</a:t>
            </a:r>
            <a:r>
              <a:rPr lang="en-US" sz="1200" b="0" i="0" u="none" strike="noStrike" kern="1200" baseline="0" dirty="0" smtClean="0">
                <a:solidFill>
                  <a:schemeClr val="tx1"/>
                </a:solidFill>
                <a:latin typeface="+mn-lt"/>
                <a:ea typeface="+mn-ea"/>
                <a:cs typeface="+mn-cs"/>
              </a:rPr>
              <a:t> format) required by Putty. Tips: right click in PUTTY is paste. You can save the login session in. I have added the tutorial link for connecting to EC2 instance using putty in this slide.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15</a:t>
            </a:fld>
            <a:endParaRPr lang="en-US"/>
          </a:p>
        </p:txBody>
      </p:sp>
    </p:spTree>
    <p:extLst>
      <p:ext uri="{BB962C8B-B14F-4D97-AF65-F5344CB8AC3E}">
        <p14:creationId xmlns:p14="http://schemas.microsoft.com/office/powerpoint/2010/main" val="248738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may</a:t>
            </a:r>
            <a:r>
              <a:rPr lang="en-US" baseline="0" dirty="0" smtClean="0"/>
              <a:t> need to change some commands if the command from the tutorial does not work.  The red marked commands are the changed commands.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16</a:t>
            </a:fld>
            <a:endParaRPr lang="en-US"/>
          </a:p>
        </p:txBody>
      </p:sp>
    </p:spTree>
    <p:extLst>
      <p:ext uri="{BB962C8B-B14F-4D97-AF65-F5344CB8AC3E}">
        <p14:creationId xmlns:p14="http://schemas.microsoft.com/office/powerpoint/2010/main" val="1788781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dbinfo.inc file in the tutorial, you will need to change the endpoint of</a:t>
            </a:r>
            <a:r>
              <a:rPr lang="en-US" baseline="0" dirty="0" smtClean="0"/>
              <a:t> the instance with the public DNS of the instance. And other parameters need to be changed as you have configured while creating your RDS instance.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17</a:t>
            </a:fld>
            <a:endParaRPr lang="en-US"/>
          </a:p>
        </p:txBody>
      </p:sp>
    </p:spTree>
    <p:extLst>
      <p:ext uri="{BB962C8B-B14F-4D97-AF65-F5344CB8AC3E}">
        <p14:creationId xmlns:p14="http://schemas.microsoft.com/office/powerpoint/2010/main" val="221222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a:t>
            </a:r>
            <a:r>
              <a:rPr lang="en-US" baseline="0" dirty="0" smtClean="0"/>
              <a:t> assignment, you have to make couple of changes in the </a:t>
            </a:r>
            <a:r>
              <a:rPr lang="en-US" baseline="0" dirty="0" err="1" smtClean="0"/>
              <a:t>SamplePage.php</a:t>
            </a:r>
            <a:r>
              <a:rPr lang="en-US" baseline="0" dirty="0" smtClean="0"/>
              <a:t> file mentioned in the tutorial. </a:t>
            </a:r>
            <a:r>
              <a:rPr lang="en-US" dirty="0" smtClean="0"/>
              <a:t>In the </a:t>
            </a:r>
            <a:r>
              <a:rPr lang="en-US" dirty="0" err="1" smtClean="0"/>
              <a:t>SamplePage.php</a:t>
            </a:r>
            <a:r>
              <a:rPr lang="en-US" dirty="0" smtClean="0"/>
              <a:t> file, please replace the header tag (&lt;h1&gt;Sample page&lt;/h1&gt;), with a header tag with your computing ID (e.g., &lt;h1&gt;ts5xm&lt;/h1&gt;).</a:t>
            </a:r>
          </a:p>
          <a:p>
            <a:r>
              <a:rPr lang="en-US" dirty="0" smtClean="0"/>
              <a:t> While making</a:t>
            </a:r>
            <a:r>
              <a:rPr lang="en-US" baseline="0" dirty="0" smtClean="0"/>
              <a:t> entry into the database from the webpage, </a:t>
            </a:r>
            <a:r>
              <a:rPr lang="en-US" dirty="0" smtClean="0"/>
              <a:t>Please add your name and address classroom (</a:t>
            </a:r>
            <a:r>
              <a:rPr lang="en-US" dirty="0" err="1" smtClean="0"/>
              <a:t>Thronton</a:t>
            </a:r>
            <a:r>
              <a:rPr lang="en-US" dirty="0" smtClean="0"/>
              <a:t> Hall 303).</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18</a:t>
            </a:fld>
            <a:endParaRPr lang="en-US"/>
          </a:p>
        </p:txBody>
      </p:sp>
    </p:spTree>
    <p:extLst>
      <p:ext uri="{BB962C8B-B14F-4D97-AF65-F5344CB8AC3E}">
        <p14:creationId xmlns:p14="http://schemas.microsoft.com/office/powerpoint/2010/main" val="3986457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per deliverables. You just need</a:t>
            </a:r>
            <a:r>
              <a:rPr lang="en-US" baseline="0" dirty="0" smtClean="0"/>
              <a:t> to include three screen shots. </a:t>
            </a:r>
          </a:p>
          <a:p>
            <a:endParaRPr lang="en-US" baseline="0" dirty="0" smtClean="0"/>
          </a:p>
          <a:p>
            <a:r>
              <a:rPr lang="en-US" baseline="0" dirty="0" smtClean="0"/>
              <a:t>First,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RDS Dashboard with a running MySQL instance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19</a:t>
            </a:fld>
            <a:endParaRPr lang="en-US"/>
          </a:p>
        </p:txBody>
      </p:sp>
    </p:spTree>
    <p:extLst>
      <p:ext uri="{BB962C8B-B14F-4D97-AF65-F5344CB8AC3E}">
        <p14:creationId xmlns:p14="http://schemas.microsoft.com/office/powerpoint/2010/main" val="2568081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The goal of this programming</a:t>
            </a:r>
            <a:r>
              <a:rPr lang="en-US" sz="1400" baseline="0" dirty="0" smtClean="0"/>
              <a:t> assignment is to gain hand-on experience on IaaS cloud. </a:t>
            </a:r>
            <a:endParaRPr lang="en-US" sz="1400"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1177108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a:t>
            </a:r>
            <a:r>
              <a:rPr lang="en-US" sz="1200" b="0" i="0" u="none" strike="noStrike" kern="1200" baseline="0" dirty="0" smtClean="0">
                <a:solidFill>
                  <a:schemeClr val="tx1"/>
                </a:solidFill>
                <a:latin typeface="+mn-lt"/>
                <a:ea typeface="+mn-ea"/>
                <a:cs typeface="+mn-cs"/>
              </a:rPr>
              <a:t> the initial “Amazon Linux AMI Test Page” (Apache test page)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20</a:t>
            </a:fld>
            <a:endParaRPr lang="en-US"/>
          </a:p>
        </p:txBody>
      </p:sp>
    </p:spTree>
    <p:extLst>
      <p:ext uri="{BB962C8B-B14F-4D97-AF65-F5344CB8AC3E}">
        <p14:creationId xmlns:p14="http://schemas.microsoft.com/office/powerpoint/2010/main" val="2992358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a:t>
            </a:r>
            <a:r>
              <a:rPr lang="en-US" sz="1200" b="0" i="0" u="none" strike="noStrike" kern="1200" baseline="0" dirty="0" smtClean="0">
                <a:solidFill>
                  <a:schemeClr val="tx1"/>
                </a:solidFill>
                <a:latin typeface="+mn-lt"/>
                <a:ea typeface="+mn-ea"/>
                <a:cs typeface="+mn-cs"/>
              </a:rPr>
              <a:t>final </a:t>
            </a:r>
            <a:r>
              <a:rPr lang="en-US" sz="1200" b="0" i="0" u="none" strike="noStrike" kern="1200" baseline="0" dirty="0" err="1" smtClean="0">
                <a:solidFill>
                  <a:schemeClr val="tx1"/>
                </a:solidFill>
                <a:latin typeface="+mn-lt"/>
                <a:ea typeface="+mn-ea"/>
                <a:cs typeface="+mn-cs"/>
              </a:rPr>
              <a:t>SamplePage.php</a:t>
            </a:r>
            <a:r>
              <a:rPr lang="en-US" sz="1200" b="0" i="0" u="none" strike="noStrike" kern="1200" baseline="0" dirty="0" smtClean="0">
                <a:solidFill>
                  <a:schemeClr val="tx1"/>
                </a:solidFill>
                <a:latin typeface="+mn-lt"/>
                <a:ea typeface="+mn-ea"/>
                <a:cs typeface="+mn-cs"/>
              </a:rPr>
              <a:t> page in the application. Please submit one PDF of these screenshots and submit to Collab.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3623591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your</a:t>
            </a:r>
            <a:r>
              <a:rPr lang="en-US" baseline="0" dirty="0" smtClean="0"/>
              <a:t> assignment is done, </a:t>
            </a:r>
          </a:p>
          <a:p>
            <a:endParaRPr lang="en-US" baseline="0" dirty="0" smtClean="0"/>
          </a:p>
          <a:p>
            <a:r>
              <a:rPr lang="en-US" sz="1200" b="0" i="0" u="none" strike="noStrike" kern="1200" baseline="0" dirty="0" smtClean="0">
                <a:solidFill>
                  <a:schemeClr val="tx1"/>
                </a:solidFill>
                <a:latin typeface="+mn-lt"/>
                <a:ea typeface="+mn-ea"/>
                <a:cs typeface="+mn-cs"/>
              </a:rPr>
              <a:t>Delete your RDS instance after taking the snapshot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stop your EC2 (instance) (Not terminate).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You need to do this to save some cost out of your 40$ credit on AWS educate.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22</a:t>
            </a:fld>
            <a:endParaRPr lang="en-US"/>
          </a:p>
        </p:txBody>
      </p:sp>
    </p:spTree>
    <p:extLst>
      <p:ext uri="{BB962C8B-B14F-4D97-AF65-F5344CB8AC3E}">
        <p14:creationId xmlns:p14="http://schemas.microsoft.com/office/powerpoint/2010/main" val="1442849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23</a:t>
            </a:fld>
            <a:endParaRPr lang="en-US"/>
          </a:p>
        </p:txBody>
      </p:sp>
    </p:spTree>
    <p:extLst>
      <p:ext uri="{BB962C8B-B14F-4D97-AF65-F5344CB8AC3E}">
        <p14:creationId xmlns:p14="http://schemas.microsoft.com/office/powerpoint/2010/main" val="3954580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To be specific, to get familiar with AWS EC2.  The tasks in this assignment is to </a:t>
            </a:r>
          </a:p>
          <a:p>
            <a:r>
              <a:rPr lang="en-US" sz="1200" baseline="0" dirty="0" smtClean="0"/>
              <a:t>First, create a web server on EC2 instance with Amazon Linux, then we need to create a MySQL database. Finally, we connect our already created webserver to the database so that we can render the contents in webpage using fetched data from the database.</a:t>
            </a:r>
          </a:p>
          <a:p>
            <a:endParaRPr lang="en-US" sz="1200" baseline="0" dirty="0" smtClean="0"/>
          </a:p>
          <a:p>
            <a:r>
              <a:rPr lang="en-US" sz="1200" baseline="0" dirty="0" smtClean="0"/>
              <a:t>For doing these tasks we need to follow these three steps.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a:t>
            </a:r>
            <a:r>
              <a:rPr lang="en-US" baseline="0" dirty="0" smtClean="0"/>
              <a:t>or creating the web server and database in AWS, a common scenario includes an Amazon RDS DB instance in an Amazon VPC, that shares data with a web server that is running in the same VPC. We create such a scenario </a:t>
            </a:r>
            <a:r>
              <a:rPr lang="en-US" dirty="0" smtClean="0"/>
              <a:t>because your Amazon RDS DB instance only needs to be available to your web server, and not to the public Internet due to security purpose.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 first you need to create a VPC with both public and private subnets. The web server is hosted in the public subnet, so that it can reach the public Internet.  But, the Amazon RDS DB instance is hosted in a private subnet.  Due to being on</a:t>
            </a:r>
            <a:r>
              <a:rPr lang="en-US" baseline="0" dirty="0" smtClean="0"/>
              <a:t> the same VPC, the webserver is able to connect with the Amazon RDS DB instance because it is hosted within the same VPC. As mentioned before, the VPC is providing higher security because </a:t>
            </a:r>
            <a:r>
              <a:rPr lang="en-US" dirty="0" smtClean="0"/>
              <a:t>the Amazon RDS DB instance is not available to the public Internet.</a:t>
            </a:r>
            <a:r>
              <a:rPr lang="en-US" baseline="0" dirty="0" smtClean="0"/>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complete the tasks in this programming you need to follow these three steps sequentially with two sub-steps for Step 2. Completing all the steps through out the whole assignment will take about two hours. So, in this slide I have just added the parts you need to take special care of while dong the  assignment. And,  all of you also make sure you start this assignment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you have at least 2-3 hours available! </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5</a:t>
            </a:fld>
            <a:endParaRPr lang="en-US"/>
          </a:p>
        </p:txBody>
      </p:sp>
    </p:spTree>
    <p:extLst>
      <p:ext uri="{BB962C8B-B14F-4D97-AF65-F5344CB8AC3E}">
        <p14:creationId xmlns:p14="http://schemas.microsoft.com/office/powerpoint/2010/main" val="1112480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and foremost, you need to create a free account</a:t>
            </a:r>
            <a:r>
              <a:rPr lang="en-US" baseline="0" dirty="0" smtClean="0"/>
              <a:t> in AWS. Then you need to apply for AWS educate. AWS educate provides $40 credit for students. While applying you do not select the option </a:t>
            </a:r>
            <a:r>
              <a:rPr lang="en-US" sz="1200" b="0" i="0" u="none" strike="noStrike" kern="1200" baseline="0" dirty="0" smtClean="0">
                <a:solidFill>
                  <a:schemeClr val="tx1"/>
                </a:solidFill>
                <a:latin typeface="+mn-lt"/>
                <a:ea typeface="+mn-ea"/>
                <a:cs typeface="+mn-cs"/>
              </a:rPr>
              <a:t>“AWS Educate Starter Account”.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you should be careful about how you use the services in AWS because  YOU will be responsible for paying for AWS! $40 should be enough with careful usage for all the programming assignments.  And the cost is also low.</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Please apply ASAP! Normally, it will take more than one day for the application to get approved. </a:t>
            </a:r>
          </a:p>
        </p:txBody>
      </p:sp>
      <p:sp>
        <p:nvSpPr>
          <p:cNvPr id="4" name="Slide Number Placeholder 3"/>
          <p:cNvSpPr>
            <a:spLocks noGrp="1"/>
          </p:cNvSpPr>
          <p:nvPr>
            <p:ph type="sldNum" sz="quarter" idx="10"/>
          </p:nvPr>
        </p:nvSpPr>
        <p:spPr/>
        <p:txBody>
          <a:bodyPr/>
          <a:lstStyle/>
          <a:p>
            <a:fld id="{88E66D33-F31F-418E-94DB-1B4763ED2C98}" type="slidenum">
              <a:rPr lang="en-US" smtClean="0"/>
              <a:t>6</a:t>
            </a:fld>
            <a:endParaRPr lang="en-US"/>
          </a:p>
        </p:txBody>
      </p:sp>
    </p:spTree>
    <p:extLst>
      <p:ext uri="{BB962C8B-B14F-4D97-AF65-F5344CB8AC3E}">
        <p14:creationId xmlns:p14="http://schemas.microsoft.com/office/powerpoint/2010/main" val="418662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part, of the step</a:t>
            </a:r>
            <a:r>
              <a:rPr lang="en-US" baseline="0" dirty="0" smtClean="0"/>
              <a:t> 2, you need to create and configure the AWS VPC. For this task, you just need to follow the steps mentioned in the thoroughly.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3826403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a:t>
            </a:r>
            <a:r>
              <a:rPr lang="en-US" baseline="0" dirty="0" smtClean="0"/>
              <a:t> 2.1, ensure </a:t>
            </a:r>
            <a:r>
              <a:rPr lang="en-US" sz="1200" b="0" i="0" u="none" strike="noStrike" kern="1200" baseline="0" dirty="0" smtClean="0">
                <a:solidFill>
                  <a:schemeClr val="tx1"/>
                </a:solidFill>
                <a:latin typeface="+mn-lt"/>
                <a:ea typeface="+mn-ea"/>
                <a:cs typeface="+mn-cs"/>
              </a:rPr>
              <a:t>in the top-right corner of the AWS Management Console, choose the region to create your VPC in. This tutorial uses the US West (Oregon) region select “US East (N. Virginia)” instead.  You have to do this because amazon has region based pricing policy.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8E66D33-F31F-418E-94DB-1B4763ED2C98}" type="slidenum">
              <a:rPr lang="en-US" smtClean="0"/>
              <a:t>8</a:t>
            </a:fld>
            <a:endParaRPr lang="en-US"/>
          </a:p>
        </p:txBody>
      </p:sp>
    </p:spTree>
    <p:extLst>
      <p:ext uri="{BB962C8B-B14F-4D97-AF65-F5344CB8AC3E}">
        <p14:creationId xmlns:p14="http://schemas.microsoft.com/office/powerpoint/2010/main" val="741528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 creating the second subnet, choose an Availability Zone different from the one that you chose for the first private subnet. For example, if you choose </a:t>
            </a:r>
            <a:r>
              <a:rPr lang="en-US" dirty="0" smtClean="0">
                <a:solidFill>
                  <a:srgbClr val="FF0000"/>
                </a:solidFill>
              </a:rPr>
              <a:t>us-east-1a </a:t>
            </a:r>
            <a:r>
              <a:rPr lang="en-US" dirty="0" smtClean="0"/>
              <a:t>for the first subnet, then choose </a:t>
            </a:r>
            <a:r>
              <a:rPr lang="en-US" dirty="0" smtClean="0">
                <a:solidFill>
                  <a:srgbClr val="FF0000"/>
                </a:solidFill>
              </a:rPr>
              <a:t>us-east-1b</a:t>
            </a:r>
            <a:r>
              <a:rPr lang="en-US" dirty="0" smtClean="0"/>
              <a:t> for the second subnet. AWS RDS requires</a:t>
            </a:r>
            <a:r>
              <a:rPr lang="en-US" baseline="0" dirty="0" smtClean="0"/>
              <a:t> two subnet in two availability zone because this allows RDS to create a new standby in another availability zone as the need arises (e.g.; sudden disaster or failure).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 subnet is a segment of VPC’s IP address range that you can specify and lets you group instances based on your security and operational needs.</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9</a:t>
            </a:fld>
            <a:endParaRPr lang="en-US"/>
          </a:p>
        </p:txBody>
      </p:sp>
    </p:spTree>
    <p:extLst>
      <p:ext uri="{BB962C8B-B14F-4D97-AF65-F5344CB8AC3E}">
        <p14:creationId xmlns:p14="http://schemas.microsoft.com/office/powerpoint/2010/main" val="108928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31993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134444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4112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808802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F60ADD-F1E3-4119-A472-E83A5920C415}"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652516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75324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F60ADD-F1E3-4119-A472-E83A5920C415}" type="datetimeFigureOut">
              <a:rPr lang="en-US" smtClean="0"/>
              <a:t>9/12/2018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026563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60ADD-F1E3-4119-A472-E83A5920C415}" type="datetimeFigureOut">
              <a:rPr lang="en-US" smtClean="0"/>
              <a:t>9/12/2018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94024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60ADD-F1E3-4119-A472-E83A5920C415}" type="datetimeFigureOut">
              <a:rPr lang="en-US" smtClean="0"/>
              <a:t>9/12/2018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10111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64181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4909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60ADD-F1E3-4119-A472-E83A5920C415}" type="datetimeFigureOut">
              <a:rPr lang="en-US" smtClean="0"/>
              <a:t>9/12/2018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4E08F-4C33-40D6-9B9F-C53357D33EB1}" type="slidenum">
              <a:rPr lang="en-US" smtClean="0"/>
              <a:t>‹#›</a:t>
            </a:fld>
            <a:endParaRPr lang="en-US"/>
          </a:p>
        </p:txBody>
      </p:sp>
    </p:spTree>
    <p:extLst>
      <p:ext uri="{BB962C8B-B14F-4D97-AF65-F5344CB8AC3E}">
        <p14:creationId xmlns:p14="http://schemas.microsoft.com/office/powerpoint/2010/main" val="36068136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DBInstance.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WebServer.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linuxacademy.com/howtoguides/posts/show/topic/17385-use-putty-to-access-ec2-linux-instances-via-ssh-from-window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onsole.aws.amazon.com/rd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console.aws.amazon.com/ec2/"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ws.amazon.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Apply%20for%20AWS%20Educate%20her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ocs.aws.amazon.com/AmazonRDS/latest/UserGuide/CHAP_Tutorials.WebServerDB.CreateVPC.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5" name="Shape 105"/>
          <p:cNvSpPr txBox="1">
            <a:spLocks noGrp="1"/>
          </p:cNvSpPr>
          <p:nvPr>
            <p:ph type="ctrTitle"/>
          </p:nvPr>
        </p:nvSpPr>
        <p:spPr>
          <a:xfrm>
            <a:off x="2133600" y="1439291"/>
            <a:ext cx="8123100" cy="2142109"/>
          </a:xfrm>
          <a:prstGeom prst="rect">
            <a:avLst/>
          </a:prstGeom>
        </p:spPr>
        <p:txBody>
          <a:bodyPr vert="horz" lIns="91425" tIns="91425" rIns="91425" bIns="91425" rtlCol="0" anchor="b" anchorCtr="0">
            <a:noAutofit/>
          </a:bodyPr>
          <a:lstStyle/>
          <a:p>
            <a:pPr lvl="0" algn="ctr"/>
            <a:r>
              <a:rPr lang="en-US" sz="4800" dirty="0" smtClean="0">
                <a:ea typeface="Roboto slab" pitchFamily="2" charset="0"/>
              </a:rPr>
              <a:t>PA1 Tutorial</a:t>
            </a:r>
            <a:endParaRPr lang="en" sz="4800" dirty="0">
              <a:ea typeface="Roboto slab" pitchFamily="2" charset="0"/>
            </a:endParaRPr>
          </a:p>
        </p:txBody>
      </p:sp>
      <p:sp useBgFill="1">
        <p:nvSpPr>
          <p:cNvPr id="106" name="Shape 106"/>
          <p:cNvSpPr txBox="1">
            <a:spLocks noGrp="1"/>
          </p:cNvSpPr>
          <p:nvPr>
            <p:ph type="subTitle" idx="1"/>
          </p:nvPr>
        </p:nvSpPr>
        <p:spPr>
          <a:xfrm>
            <a:off x="1752600" y="3733800"/>
            <a:ext cx="8504101" cy="2438400"/>
          </a:xfrm>
          <a:prstGeom prst="rect">
            <a:avLst/>
          </a:prstGeom>
        </p:spPr>
        <p:txBody>
          <a:bodyPr vert="horz" lIns="91425" tIns="91425" rIns="91425" bIns="91425" rtlCol="0" anchor="t" anchorCtr="0">
            <a:noAutofit/>
          </a:bodyPr>
          <a:lstStyle/>
          <a:p>
            <a:pPr algn="ctr"/>
            <a:endParaRPr lang="en-US" sz="2800" b="1" dirty="0" smtClean="0">
              <a:solidFill>
                <a:srgbClr val="FFC000"/>
              </a:solidFill>
              <a:latin typeface="Roboto" pitchFamily="2" charset="0"/>
              <a:ea typeface="Roboto" pitchFamily="2" charset="0"/>
            </a:endParaRPr>
          </a:p>
          <a:p>
            <a:pPr algn="ctr"/>
            <a:r>
              <a:rPr lang="en-US" sz="2800" b="1" dirty="0" smtClean="0">
                <a:solidFill>
                  <a:schemeClr val="accent1">
                    <a:lumMod val="75000"/>
                  </a:schemeClr>
                </a:solidFill>
                <a:latin typeface="Roboto" pitchFamily="2" charset="0"/>
                <a:ea typeface="Roboto" pitchFamily="2" charset="0"/>
              </a:rPr>
              <a:t>CS 4740 Cloud Computing</a:t>
            </a:r>
            <a:endParaRPr lang="en-US" sz="2000" dirty="0" smtClean="0">
              <a:solidFill>
                <a:schemeClr val="accent1">
                  <a:lumMod val="75000"/>
                </a:schemeClr>
              </a:solidFill>
              <a:latin typeface="Roboto" pitchFamily="2" charset="0"/>
              <a:ea typeface="Roboto" pitchFamily="2" charset="0"/>
            </a:endParaRPr>
          </a:p>
          <a:p>
            <a:pPr algn="ctr"/>
            <a:r>
              <a:rPr lang="en-US" sz="1800" dirty="0" smtClean="0">
                <a:solidFill>
                  <a:schemeClr val="accent1">
                    <a:lumMod val="75000"/>
                  </a:schemeClr>
                </a:solidFill>
                <a:latin typeface="Roboto" pitchFamily="2" charset="0"/>
                <a:ea typeface="Roboto" pitchFamily="2" charset="0"/>
              </a:rPr>
              <a:t>Department of Computer Science, University of Virginia, USA</a:t>
            </a:r>
            <a:endParaRPr lang="en-US" sz="1800" dirty="0">
              <a:solidFill>
                <a:schemeClr val="accent1">
                  <a:lumMod val="75000"/>
                </a:schemeClr>
              </a:solidFill>
              <a:latin typeface="Roboto" pitchFamily="2" charset="0"/>
              <a:ea typeface="Roboto" pitchFamily="2" charset="0"/>
            </a:endParaRPr>
          </a:p>
        </p:txBody>
      </p:sp>
    </p:spTree>
    <p:extLst>
      <p:ext uri="{BB962C8B-B14F-4D97-AF65-F5344CB8AC3E}">
        <p14:creationId xmlns:p14="http://schemas.microsoft.com/office/powerpoint/2010/main" val="1259473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773"/>
            <a:ext cx="10515600" cy="1325563"/>
          </a:xfrm>
        </p:spPr>
        <p:txBody>
          <a:bodyPr/>
          <a:lstStyle/>
          <a:p>
            <a:r>
              <a:rPr lang="en-US" dirty="0" smtClean="0"/>
              <a:t>Step </a:t>
            </a:r>
            <a:r>
              <a:rPr lang="en-US" dirty="0" smtClean="0"/>
              <a:t>2- </a:t>
            </a:r>
            <a:r>
              <a:rPr lang="en-US" dirty="0" smtClean="0"/>
              <a:t>Note 3: Inbound rule in security group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43706" y="1375015"/>
            <a:ext cx="10732477" cy="5211192"/>
          </a:xfrm>
        </p:spPr>
      </p:pic>
      <p:sp>
        <p:nvSpPr>
          <p:cNvPr id="5" name="Rectangle 4"/>
          <p:cNvSpPr/>
          <p:nvPr/>
        </p:nvSpPr>
        <p:spPr>
          <a:xfrm>
            <a:off x="2727803" y="5709138"/>
            <a:ext cx="8385673" cy="8770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9267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431" y="-96008"/>
            <a:ext cx="10515600" cy="1325563"/>
          </a:xfrm>
        </p:spPr>
        <p:txBody>
          <a:bodyPr/>
          <a:lstStyle/>
          <a:p>
            <a:r>
              <a:rPr lang="en-US" dirty="0" smtClean="0"/>
              <a:t>Step </a:t>
            </a:r>
            <a:r>
              <a:rPr lang="en-US" dirty="0" smtClean="0"/>
              <a:t>2- </a:t>
            </a:r>
            <a:r>
              <a:rPr lang="en-US" dirty="0" smtClean="0"/>
              <a:t>Note 4: Same routing table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718" y="926123"/>
            <a:ext cx="5618745" cy="5563453"/>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0330" y="926123"/>
            <a:ext cx="6175648" cy="5630035"/>
          </a:xfrm>
          <a:prstGeom prst="rect">
            <a:avLst/>
          </a:prstGeom>
        </p:spPr>
      </p:pic>
      <p:sp>
        <p:nvSpPr>
          <p:cNvPr id="6" name="Rectangle 5"/>
          <p:cNvSpPr/>
          <p:nvPr/>
        </p:nvSpPr>
        <p:spPr>
          <a:xfrm>
            <a:off x="1195640" y="5542284"/>
            <a:ext cx="1580225"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199790" y="5628443"/>
            <a:ext cx="1882066"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2713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database instance</a:t>
            </a:r>
            <a:endParaRPr lang="en-US" dirty="0"/>
          </a:p>
        </p:txBody>
      </p:sp>
      <p:sp>
        <p:nvSpPr>
          <p:cNvPr id="3" name="Content Placeholder 2"/>
          <p:cNvSpPr>
            <a:spLocks noGrp="1"/>
          </p:cNvSpPr>
          <p:nvPr>
            <p:ph idx="1"/>
          </p:nvPr>
        </p:nvSpPr>
        <p:spPr/>
        <p:txBody>
          <a:bodyPr/>
          <a:lstStyle/>
          <a:p>
            <a:r>
              <a:rPr lang="en-US" dirty="0" smtClean="0"/>
              <a:t>Please read and follow the </a:t>
            </a:r>
            <a:r>
              <a:rPr lang="en-US" dirty="0" smtClean="0"/>
              <a:t>tutorial for creating a RDS instance after creating </a:t>
            </a:r>
            <a:r>
              <a:rPr lang="en-US" smtClean="0"/>
              <a:t>and configuring a VPC:</a:t>
            </a:r>
            <a:endParaRPr lang="en-US" dirty="0" smtClean="0"/>
          </a:p>
          <a:p>
            <a:pPr marL="0" indent="0">
              <a:buNone/>
            </a:pPr>
            <a:r>
              <a:rPr lang="en-US" dirty="0">
                <a:hlinkClick r:id="rId3"/>
              </a:rPr>
              <a:t>http://</a:t>
            </a:r>
            <a:r>
              <a:rPr lang="en-US" dirty="0" smtClean="0">
                <a:hlinkClick r:id="rId3"/>
              </a:rPr>
              <a:t>docs.aws.amazon.com/AmazonRDS/latest/UserGuide/CHAP_Tutorials.WebServerDB.CreateDBInstance.html</a:t>
            </a:r>
            <a:endParaRPr lang="en-US" dirty="0" smtClean="0"/>
          </a:p>
          <a:p>
            <a:pPr marL="0" indent="0">
              <a:buNone/>
            </a:pPr>
            <a:endParaRPr lang="en-US" dirty="0"/>
          </a:p>
          <a:p>
            <a:pPr marL="0" indent="0">
              <a:buNone/>
            </a:pPr>
            <a:r>
              <a:rPr lang="en-US" dirty="0"/>
              <a:t>Notes: </a:t>
            </a:r>
            <a:endParaRPr lang="en-US" dirty="0" smtClean="0"/>
          </a:p>
          <a:p>
            <a:pPr marL="571500" indent="-571500">
              <a:buAutoNum type="romanLcParenR"/>
            </a:pPr>
            <a:r>
              <a:rPr lang="en-US" dirty="0" smtClean="0"/>
              <a:t>When </a:t>
            </a:r>
            <a:r>
              <a:rPr lang="en-US" dirty="0"/>
              <a:t>creating DB instance, for the storage type: select “General purpose (SSD</a:t>
            </a:r>
            <a:r>
              <a:rPr lang="en-US" dirty="0" smtClean="0"/>
              <a:t>)”.</a:t>
            </a:r>
          </a:p>
          <a:p>
            <a:pPr marL="571500" indent="-571500">
              <a:buAutoNum type="romanLcParenR"/>
            </a:pPr>
            <a:r>
              <a:rPr lang="en-US" dirty="0" smtClean="0"/>
              <a:t>Please remember the Master username and Master password</a:t>
            </a:r>
            <a:endParaRPr lang="en-US" dirty="0"/>
          </a:p>
        </p:txBody>
      </p:sp>
    </p:spTree>
    <p:extLst>
      <p:ext uri="{BB962C8B-B14F-4D97-AF65-F5344CB8AC3E}">
        <p14:creationId xmlns:p14="http://schemas.microsoft.com/office/powerpoint/2010/main" val="2797750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a:t>
            </a:r>
            <a:r>
              <a:rPr lang="en-US" dirty="0"/>
              <a:t>Create an EC2 instance and Install a Web Server</a:t>
            </a:r>
          </a:p>
        </p:txBody>
      </p:sp>
      <p:sp>
        <p:nvSpPr>
          <p:cNvPr id="3" name="Content Placeholder 2"/>
          <p:cNvSpPr>
            <a:spLocks noGrp="1"/>
          </p:cNvSpPr>
          <p:nvPr>
            <p:ph idx="1"/>
          </p:nvPr>
        </p:nvSpPr>
        <p:spPr/>
        <p:txBody>
          <a:bodyPr/>
          <a:lstStyle/>
          <a:p>
            <a:r>
              <a:rPr lang="en-US" dirty="0"/>
              <a:t>Create an EC2 Instance and Install a Web Server. Connect the web </a:t>
            </a:r>
            <a:r>
              <a:rPr lang="en-US" dirty="0" smtClean="0"/>
              <a:t>server </a:t>
            </a:r>
            <a:r>
              <a:rPr lang="en-US" dirty="0"/>
              <a:t>to the RDS </a:t>
            </a:r>
            <a:r>
              <a:rPr lang="en-US" dirty="0" smtClean="0"/>
              <a:t> database</a:t>
            </a:r>
            <a:r>
              <a:rPr lang="en-US" dirty="0"/>
              <a:t>. Please read and follow the tutorial on </a:t>
            </a:r>
          </a:p>
          <a:p>
            <a:pPr marL="0" indent="0">
              <a:buNone/>
            </a:pPr>
            <a:r>
              <a:rPr lang="en-US" dirty="0">
                <a:hlinkClick r:id="rId3"/>
              </a:rPr>
              <a:t>http://</a:t>
            </a:r>
            <a:r>
              <a:rPr lang="en-US" dirty="0" smtClean="0">
                <a:hlinkClick r:id="rId3"/>
              </a:rPr>
              <a:t>docs.aws.amazon.com/AmazonRDS/latest/UserGuide/CHAP_Tutorials.WebServerDB.CreateWebServer.html</a:t>
            </a:r>
            <a:endParaRPr lang="en-US" dirty="0"/>
          </a:p>
          <a:p>
            <a:endParaRPr lang="en-US" dirty="0"/>
          </a:p>
        </p:txBody>
      </p:sp>
    </p:spTree>
    <p:extLst>
      <p:ext uri="{BB962C8B-B14F-4D97-AF65-F5344CB8AC3E}">
        <p14:creationId xmlns:p14="http://schemas.microsoft.com/office/powerpoint/2010/main" val="2790696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Note 1: Download key-pair</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06542" y="1340475"/>
            <a:ext cx="6769933" cy="5177556"/>
          </a:xfrm>
        </p:spPr>
      </p:pic>
      <p:sp>
        <p:nvSpPr>
          <p:cNvPr id="5" name="Rectangle 4"/>
          <p:cNvSpPr/>
          <p:nvPr/>
        </p:nvSpPr>
        <p:spPr>
          <a:xfrm>
            <a:off x="7093260" y="4208585"/>
            <a:ext cx="1382526" cy="4689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8071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EC2 instance using putty</a:t>
            </a:r>
            <a:endParaRPr lang="en-US" dirty="0"/>
          </a:p>
        </p:txBody>
      </p:sp>
      <p:sp>
        <p:nvSpPr>
          <p:cNvPr id="3" name="Content Placeholder 2"/>
          <p:cNvSpPr>
            <a:spLocks noGrp="1"/>
          </p:cNvSpPr>
          <p:nvPr>
            <p:ph idx="1"/>
          </p:nvPr>
        </p:nvSpPr>
        <p:spPr/>
        <p:txBody>
          <a:bodyPr/>
          <a:lstStyle/>
          <a:p>
            <a:r>
              <a:rPr lang="en-US" dirty="0"/>
              <a:t>To </a:t>
            </a:r>
            <a:r>
              <a:rPr lang="en-US" dirty="0" smtClean="0"/>
              <a:t> connect</a:t>
            </a:r>
            <a:r>
              <a:rPr lang="en-US" dirty="0"/>
              <a:t> </a:t>
            </a:r>
            <a:r>
              <a:rPr lang="en-US" dirty="0" smtClean="0"/>
              <a:t>the </a:t>
            </a:r>
            <a:r>
              <a:rPr lang="en-US" dirty="0"/>
              <a:t>instance </a:t>
            </a:r>
            <a:r>
              <a:rPr lang="en-US" dirty="0" smtClean="0"/>
              <a:t> you </a:t>
            </a:r>
            <a:r>
              <a:rPr lang="en-US" dirty="0"/>
              <a:t>create </a:t>
            </a:r>
            <a:r>
              <a:rPr lang="en-US" dirty="0" smtClean="0"/>
              <a:t> from </a:t>
            </a:r>
            <a:r>
              <a:rPr lang="en-US" dirty="0"/>
              <a:t>Windows, you will </a:t>
            </a:r>
            <a:r>
              <a:rPr lang="en-US" dirty="0" smtClean="0"/>
              <a:t>need </a:t>
            </a:r>
            <a:r>
              <a:rPr lang="en-US" dirty="0"/>
              <a:t>to use Putty or an SSH </a:t>
            </a:r>
            <a:r>
              <a:rPr lang="en-US" dirty="0" smtClean="0"/>
              <a:t>client</a:t>
            </a:r>
            <a:r>
              <a:rPr lang="en-US" dirty="0"/>
              <a:t>.</a:t>
            </a:r>
          </a:p>
          <a:p>
            <a:r>
              <a:rPr lang="en-US" dirty="0" smtClean="0"/>
              <a:t>Follow this tutorial:</a:t>
            </a:r>
          </a:p>
          <a:p>
            <a:pPr marL="0" indent="0">
              <a:buNone/>
            </a:pPr>
            <a:r>
              <a:rPr lang="en-US" dirty="0">
                <a:hlinkClick r:id="rId3"/>
              </a:rPr>
              <a:t>https://linuxacademy.com/howtoguides/posts/show/topic/17385-use-putty-to-access-ec2-linux-instances-via-ssh-from-windows</a:t>
            </a:r>
            <a:endParaRPr lang="en-US" dirty="0" smtClean="0"/>
          </a:p>
          <a:p>
            <a:pPr marL="0" indent="0">
              <a:buNone/>
            </a:pPr>
            <a:endParaRPr lang="en-US" dirty="0"/>
          </a:p>
        </p:txBody>
      </p:sp>
    </p:spTree>
    <p:extLst>
      <p:ext uri="{BB962C8B-B14F-4D97-AF65-F5344CB8AC3E}">
        <p14:creationId xmlns:p14="http://schemas.microsoft.com/office/powerpoint/2010/main" val="3279943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3-Note 2: Change in commands</a:t>
            </a:r>
            <a:endParaRPr lang="en-US" dirty="0"/>
          </a:p>
        </p:txBody>
      </p:sp>
      <p:sp>
        <p:nvSpPr>
          <p:cNvPr id="3" name="Content Placeholder 2"/>
          <p:cNvSpPr>
            <a:spLocks noGrp="1"/>
          </p:cNvSpPr>
          <p:nvPr>
            <p:ph idx="1"/>
          </p:nvPr>
        </p:nvSpPr>
        <p:spPr/>
        <p:txBody>
          <a:bodyPr/>
          <a:lstStyle/>
          <a:p>
            <a:r>
              <a:rPr lang="en-US" dirty="0" err="1"/>
              <a:t>sudo</a:t>
            </a:r>
            <a:r>
              <a:rPr lang="en-US" dirty="0"/>
              <a:t> yum update </a:t>
            </a:r>
            <a:r>
              <a:rPr lang="en-US" dirty="0" smtClean="0"/>
              <a:t>-y</a:t>
            </a:r>
            <a:endParaRPr lang="en-US" dirty="0"/>
          </a:p>
          <a:p>
            <a:pPr marL="0" indent="0">
              <a:buNone/>
            </a:pPr>
            <a:r>
              <a:rPr lang="en-US" dirty="0" smtClean="0"/>
              <a:t>-</a:t>
            </a:r>
            <a:r>
              <a:rPr lang="en-US" dirty="0" smtClean="0">
                <a:solidFill>
                  <a:srgbClr val="FF0000"/>
                </a:solidFill>
              </a:rPr>
              <a:t>remove </a:t>
            </a:r>
            <a:r>
              <a:rPr lang="en-US" dirty="0">
                <a:solidFill>
                  <a:srgbClr val="FF0000"/>
                </a:solidFill>
              </a:rPr>
              <a:t>the </a:t>
            </a:r>
            <a:r>
              <a:rPr lang="en-US" dirty="0" smtClean="0">
                <a:solidFill>
                  <a:srgbClr val="FF0000"/>
                </a:solidFill>
              </a:rPr>
              <a:t>-y </a:t>
            </a:r>
            <a:r>
              <a:rPr lang="en-US" dirty="0">
                <a:solidFill>
                  <a:srgbClr val="FF0000"/>
                </a:solidFill>
              </a:rPr>
              <a:t>option if it does not work</a:t>
            </a:r>
          </a:p>
          <a:p>
            <a:r>
              <a:rPr lang="en-US" dirty="0" err="1"/>
              <a:t>sudo</a:t>
            </a:r>
            <a:r>
              <a:rPr lang="en-US" dirty="0"/>
              <a:t> yum install -y httpd24 php56 </a:t>
            </a:r>
            <a:r>
              <a:rPr lang="en-US" dirty="0" smtClean="0"/>
              <a:t>php56-mysqlnd</a:t>
            </a:r>
          </a:p>
          <a:p>
            <a:pPr>
              <a:buFontTx/>
              <a:buChar char="-"/>
            </a:pPr>
            <a:r>
              <a:rPr lang="en-US" dirty="0" smtClean="0"/>
              <a:t>use the following command if shows no package </a:t>
            </a:r>
          </a:p>
          <a:p>
            <a:pPr marL="0" indent="0">
              <a:buNone/>
            </a:pPr>
            <a:r>
              <a:rPr lang="en-US" dirty="0" err="1">
                <a:solidFill>
                  <a:srgbClr val="FF0000"/>
                </a:solidFill>
              </a:rPr>
              <a:t>sudo</a:t>
            </a:r>
            <a:r>
              <a:rPr lang="en-US" dirty="0">
                <a:solidFill>
                  <a:srgbClr val="FF0000"/>
                </a:solidFill>
              </a:rPr>
              <a:t> yum install -y </a:t>
            </a:r>
            <a:r>
              <a:rPr lang="en-US" dirty="0" err="1" smtClean="0">
                <a:solidFill>
                  <a:srgbClr val="FF0000"/>
                </a:solidFill>
              </a:rPr>
              <a:t>httpd</a:t>
            </a:r>
            <a:r>
              <a:rPr lang="en-US" dirty="0" smtClean="0">
                <a:solidFill>
                  <a:srgbClr val="FF0000"/>
                </a:solidFill>
              </a:rPr>
              <a:t> </a:t>
            </a:r>
            <a:r>
              <a:rPr lang="en-US" dirty="0" err="1" smtClean="0">
                <a:solidFill>
                  <a:srgbClr val="FF0000"/>
                </a:solidFill>
              </a:rPr>
              <a:t>php</a:t>
            </a:r>
            <a:r>
              <a:rPr lang="en-US" dirty="0" smtClean="0">
                <a:solidFill>
                  <a:srgbClr val="FF0000"/>
                </a:solidFill>
              </a:rPr>
              <a:t> </a:t>
            </a:r>
            <a:r>
              <a:rPr lang="en-US" dirty="0" err="1" smtClean="0">
                <a:solidFill>
                  <a:srgbClr val="FF0000"/>
                </a:solidFill>
              </a:rPr>
              <a:t>php-mysqlnd</a:t>
            </a:r>
            <a:endParaRPr lang="en-US" dirty="0">
              <a:solidFill>
                <a:srgbClr val="FF0000"/>
              </a:solidFill>
            </a:endParaRPr>
          </a:p>
        </p:txBody>
      </p:sp>
    </p:spTree>
    <p:extLst>
      <p:ext uri="{BB962C8B-B14F-4D97-AF65-F5344CB8AC3E}">
        <p14:creationId xmlns:p14="http://schemas.microsoft.com/office/powerpoint/2010/main" val="2813148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Note 3: Setting the dbinfo.inc</a:t>
            </a:r>
            <a:endParaRPr lang="en-US" dirty="0"/>
          </a:p>
        </p:txBody>
      </p:sp>
      <p:sp>
        <p:nvSpPr>
          <p:cNvPr id="3" name="Content Placeholder 2"/>
          <p:cNvSpPr>
            <a:spLocks noGrp="1"/>
          </p:cNvSpPr>
          <p:nvPr>
            <p:ph idx="1"/>
          </p:nvPr>
        </p:nvSpPr>
        <p:spPr/>
        <p:txBody>
          <a:bodyPr/>
          <a:lstStyle/>
          <a:p>
            <a:r>
              <a:rPr lang="en-US" dirty="0" smtClean="0"/>
              <a:t>DB_SERVER - Endpoint</a:t>
            </a:r>
            <a:r>
              <a:rPr lang="en-US" dirty="0"/>
              <a:t>: public DNS of the </a:t>
            </a:r>
            <a:r>
              <a:rPr lang="en-US" dirty="0" smtClean="0"/>
              <a:t>instance</a:t>
            </a:r>
          </a:p>
          <a:p>
            <a:r>
              <a:rPr lang="en-US" dirty="0" smtClean="0"/>
              <a:t>DB_USERNAME, DB_PASSWORD and DB_DATABASE same values as set during creating RDS instance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40350"/>
            <a:ext cx="5717219" cy="355106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8856" y="3216453"/>
            <a:ext cx="6013143" cy="3574964"/>
          </a:xfrm>
          <a:prstGeom prst="rect">
            <a:avLst/>
          </a:prstGeom>
        </p:spPr>
      </p:pic>
    </p:spTree>
    <p:extLst>
      <p:ext uri="{BB962C8B-B14F-4D97-AF65-F5344CB8AC3E}">
        <p14:creationId xmlns:p14="http://schemas.microsoft.com/office/powerpoint/2010/main" val="1428663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Note 4: Change in </a:t>
            </a:r>
            <a:r>
              <a:rPr lang="en-US" dirty="0" err="1" smtClean="0"/>
              <a:t>SamplePage.php</a:t>
            </a:r>
            <a:endParaRPr lang="en-US" dirty="0"/>
          </a:p>
        </p:txBody>
      </p:sp>
      <p:sp>
        <p:nvSpPr>
          <p:cNvPr id="3" name="Content Placeholder 2"/>
          <p:cNvSpPr>
            <a:spLocks noGrp="1"/>
          </p:cNvSpPr>
          <p:nvPr>
            <p:ph idx="1"/>
          </p:nvPr>
        </p:nvSpPr>
        <p:spPr/>
        <p:txBody>
          <a:bodyPr>
            <a:normAutofit/>
          </a:bodyPr>
          <a:lstStyle/>
          <a:p>
            <a:r>
              <a:rPr lang="en-US" dirty="0"/>
              <a:t>In the </a:t>
            </a:r>
            <a:r>
              <a:rPr lang="en-US" dirty="0" err="1"/>
              <a:t>SamplePage.php</a:t>
            </a:r>
            <a:r>
              <a:rPr lang="en-US" dirty="0"/>
              <a:t> file, </a:t>
            </a:r>
            <a:r>
              <a:rPr lang="en-US" dirty="0" smtClean="0"/>
              <a:t>please </a:t>
            </a:r>
            <a:r>
              <a:rPr lang="en-US" dirty="0"/>
              <a:t>replace the header tag (&lt;h1&gt;Sample page&lt;/h1&gt;), </a:t>
            </a:r>
            <a:r>
              <a:rPr lang="en-US" dirty="0" smtClean="0"/>
              <a:t>with </a:t>
            </a:r>
            <a:r>
              <a:rPr lang="en-US" dirty="0"/>
              <a:t>a header tag with your computing ID (</a:t>
            </a:r>
            <a:r>
              <a:rPr lang="en-US" dirty="0" smtClean="0"/>
              <a:t>e.g.,</a:t>
            </a:r>
            <a:r>
              <a:rPr lang="en-US" dirty="0"/>
              <a:t> </a:t>
            </a:r>
            <a:r>
              <a:rPr lang="en-US" dirty="0" smtClean="0"/>
              <a:t>&lt;h1&gt;ts5xm&lt;/</a:t>
            </a:r>
            <a:r>
              <a:rPr lang="en-US" dirty="0"/>
              <a:t>h1</a:t>
            </a:r>
            <a:r>
              <a:rPr lang="en-US" dirty="0" smtClean="0"/>
              <a:t>&gt;).</a:t>
            </a:r>
          </a:p>
          <a:p>
            <a:r>
              <a:rPr lang="en-US" dirty="0" smtClean="0"/>
              <a:t> Please </a:t>
            </a:r>
            <a:r>
              <a:rPr lang="en-US" dirty="0"/>
              <a:t>add your </a:t>
            </a:r>
            <a:r>
              <a:rPr lang="en-US" dirty="0" smtClean="0"/>
              <a:t>name </a:t>
            </a:r>
            <a:r>
              <a:rPr lang="en-US" dirty="0"/>
              <a:t>and address classroom </a:t>
            </a:r>
            <a:r>
              <a:rPr lang="en-US" dirty="0" smtClean="0"/>
              <a:t>(</a:t>
            </a:r>
            <a:r>
              <a:rPr lang="en-US" dirty="0" err="1" smtClean="0"/>
              <a:t>Thronton</a:t>
            </a:r>
            <a:r>
              <a:rPr lang="en-US" dirty="0" smtClean="0"/>
              <a:t> Hall 303) </a:t>
            </a:r>
            <a:r>
              <a:rPr lang="en-US" dirty="0"/>
              <a:t>to the database.</a:t>
            </a:r>
          </a:p>
          <a:p>
            <a:endParaRPr lang="en-US" dirty="0"/>
          </a:p>
        </p:txBody>
      </p:sp>
    </p:spTree>
    <p:extLst>
      <p:ext uri="{BB962C8B-B14F-4D97-AF65-F5344CB8AC3E}">
        <p14:creationId xmlns:p14="http://schemas.microsoft.com/office/powerpoint/2010/main" val="2526451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- 1</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44210"/>
            <a:ext cx="10515600" cy="3888419"/>
          </a:xfrm>
        </p:spPr>
      </p:pic>
    </p:spTree>
    <p:extLst>
      <p:ext uri="{BB962C8B-B14F-4D97-AF65-F5344CB8AC3E}">
        <p14:creationId xmlns:p14="http://schemas.microsoft.com/office/powerpoint/2010/main" val="2680497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Goal of this PA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endParaRPr lang="en-US" sz="2400" dirty="0" smtClean="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Gain hand-on experience about EC2</a:t>
            </a:r>
          </a:p>
          <a:p>
            <a:pPr marL="0" indent="0">
              <a:buNone/>
            </a:pPr>
            <a:endParaRPr lang="en-US" sz="2400"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6191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- 2</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166151"/>
            <a:ext cx="10515600" cy="3249227"/>
          </a:xfrm>
        </p:spPr>
      </p:pic>
    </p:spTree>
    <p:extLst>
      <p:ext uri="{BB962C8B-B14F-4D97-AF65-F5344CB8AC3E}">
        <p14:creationId xmlns:p14="http://schemas.microsoft.com/office/powerpoint/2010/main" val="236073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- 3</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7879" y="1852257"/>
            <a:ext cx="8356998" cy="4362111"/>
          </a:xfrm>
        </p:spPr>
      </p:pic>
    </p:spTree>
    <p:extLst>
      <p:ext uri="{BB962C8B-B14F-4D97-AF65-F5344CB8AC3E}">
        <p14:creationId xmlns:p14="http://schemas.microsoft.com/office/powerpoint/2010/main" val="1841716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Finishing the Assignment</a:t>
            </a:r>
            <a:endParaRPr lang="en-US" dirty="0"/>
          </a:p>
        </p:txBody>
      </p:sp>
      <p:sp>
        <p:nvSpPr>
          <p:cNvPr id="3" name="Content Placeholder 2"/>
          <p:cNvSpPr>
            <a:spLocks noGrp="1"/>
          </p:cNvSpPr>
          <p:nvPr>
            <p:ph idx="1"/>
          </p:nvPr>
        </p:nvSpPr>
        <p:spPr/>
        <p:txBody>
          <a:bodyPr>
            <a:normAutofit/>
          </a:bodyPr>
          <a:lstStyle/>
          <a:p>
            <a:r>
              <a:rPr lang="en-US" dirty="0"/>
              <a:t>In </a:t>
            </a:r>
            <a:r>
              <a:rPr lang="en-US" dirty="0" smtClean="0">
                <a:hlinkClick r:id="rId3"/>
              </a:rPr>
              <a:t>https</a:t>
            </a:r>
            <a:r>
              <a:rPr lang="en-US" dirty="0">
                <a:hlinkClick r:id="rId3"/>
              </a:rPr>
              <a:t>://</a:t>
            </a:r>
            <a:r>
              <a:rPr lang="en-US" dirty="0" smtClean="0">
                <a:hlinkClick r:id="rId3"/>
              </a:rPr>
              <a:t>console.aws.amazon.com/rds/</a:t>
            </a:r>
            <a:r>
              <a:rPr lang="en-US" dirty="0" smtClean="0"/>
              <a:t> for </a:t>
            </a:r>
            <a:r>
              <a:rPr lang="en-US" dirty="0"/>
              <a:t>RDS, right click on the DB instance and </a:t>
            </a:r>
            <a:r>
              <a:rPr lang="en-US" dirty="0" smtClean="0"/>
              <a:t>select </a:t>
            </a:r>
            <a:r>
              <a:rPr lang="en-US" dirty="0"/>
              <a:t>‘Take snapshot”, name it as “</a:t>
            </a:r>
            <a:r>
              <a:rPr lang="en-US" dirty="0" smtClean="0"/>
              <a:t>pa1-done</a:t>
            </a:r>
            <a:r>
              <a:rPr lang="en-US" dirty="0"/>
              <a:t>”. When the snapshot has been created, </a:t>
            </a:r>
            <a:r>
              <a:rPr lang="en-US" dirty="0" smtClean="0">
                <a:solidFill>
                  <a:srgbClr val="FF0000"/>
                </a:solidFill>
              </a:rPr>
              <a:t>delete </a:t>
            </a:r>
            <a:r>
              <a:rPr lang="en-US" dirty="0">
                <a:solidFill>
                  <a:srgbClr val="FF0000"/>
                </a:solidFill>
              </a:rPr>
              <a:t>your RDS instance</a:t>
            </a:r>
            <a:r>
              <a:rPr lang="en-US" dirty="0" smtClean="0"/>
              <a:t>.</a:t>
            </a:r>
            <a:endParaRPr lang="en-US" dirty="0"/>
          </a:p>
          <a:p>
            <a:r>
              <a:rPr lang="en-US" dirty="0"/>
              <a:t>In </a:t>
            </a:r>
            <a:r>
              <a:rPr lang="en-US" dirty="0" smtClean="0"/>
              <a:t> </a:t>
            </a:r>
            <a:r>
              <a:rPr lang="en-US" dirty="0" smtClean="0">
                <a:hlinkClick r:id="rId4"/>
              </a:rPr>
              <a:t>https</a:t>
            </a:r>
            <a:r>
              <a:rPr lang="en-US" dirty="0">
                <a:hlinkClick r:id="rId4"/>
              </a:rPr>
              <a:t>://</a:t>
            </a:r>
            <a:r>
              <a:rPr lang="en-US" dirty="0" smtClean="0">
                <a:hlinkClick r:id="rId4"/>
              </a:rPr>
              <a:t>console.aws.amazon.com/ec2/</a:t>
            </a:r>
            <a:r>
              <a:rPr lang="en-US" dirty="0" smtClean="0"/>
              <a:t> for </a:t>
            </a:r>
            <a:r>
              <a:rPr lang="en-US" dirty="0"/>
              <a:t>EC2, right click on your VM instances and </a:t>
            </a:r>
            <a:r>
              <a:rPr lang="en-US" dirty="0" smtClean="0"/>
              <a:t>select </a:t>
            </a:r>
            <a:r>
              <a:rPr lang="en-US" dirty="0"/>
              <a:t>“instance </a:t>
            </a:r>
            <a:r>
              <a:rPr lang="en-US" dirty="0" smtClean="0"/>
              <a:t>state -&gt;stop” </a:t>
            </a:r>
            <a:r>
              <a:rPr lang="en-US" dirty="0">
                <a:solidFill>
                  <a:srgbClr val="FF0000"/>
                </a:solidFill>
              </a:rPr>
              <a:t>(NOT “terminate!)</a:t>
            </a:r>
          </a:p>
          <a:p>
            <a:endParaRPr lang="en-US" dirty="0"/>
          </a:p>
        </p:txBody>
      </p:sp>
    </p:spTree>
    <p:extLst>
      <p:ext uri="{BB962C8B-B14F-4D97-AF65-F5344CB8AC3E}">
        <p14:creationId xmlns:p14="http://schemas.microsoft.com/office/powerpoint/2010/main" val="17039634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90439" y="2308194"/>
            <a:ext cx="7822376" cy="3285398"/>
          </a:xfrm>
        </p:spPr>
      </p:pic>
    </p:spTree>
    <p:extLst>
      <p:ext uri="{BB962C8B-B14F-4D97-AF65-F5344CB8AC3E}">
        <p14:creationId xmlns:p14="http://schemas.microsoft.com/office/powerpoint/2010/main" val="2688749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1477328"/>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Steps: </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AWS account.</a:t>
            </a:r>
          </a:p>
          <a:p>
            <a:pPr marL="514350" indent="-514350">
              <a:buAutoNum type="romanLcParenBoth"/>
            </a:pPr>
            <a:r>
              <a:rPr lang="en-US" dirty="0" smtClean="0">
                <a:latin typeface="Arial" panose="020B0604020202020204" pitchFamily="34" charset="0"/>
                <a:cs typeface="Arial" panose="020B0604020202020204" pitchFamily="34" charset="0"/>
              </a:rPr>
              <a:t>Launch a database instance.</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EC2 Instance and Install a Web Server.</a:t>
            </a: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2727889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5078313"/>
          </a:xfrm>
          <a:prstGeom prst="rect">
            <a:avLst/>
          </a:prstGeom>
          <a:noFill/>
        </p:spPr>
        <p:txBody>
          <a:bodyPr wrap="square" rtlCol="0">
            <a:spAutoFit/>
          </a:bodyPr>
          <a:lstStyle/>
          <a:p>
            <a:pPr marL="285750" indent="-285750">
              <a:buFont typeface="Arial" panose="020B0604020202020204" pitchFamily="34" charset="0"/>
              <a:buChar char="•"/>
            </a:pPr>
            <a:r>
              <a:rPr lang="en-US" dirty="0"/>
              <a:t>Because your Amazon RDS DB instance only needs to be available to your web server, and not to the public Internet, you create a VPC with both public and private subnets.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hosted in the public subnet, so that it can reach the public Internet.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Amazon RDS DB instance is hosted in a private subnet.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able to connect to the Amazon RDS DB instance because it is hosted within the same </a:t>
            </a:r>
            <a:r>
              <a:rPr lang="en-US" dirty="0" smtClean="0"/>
              <a:t>VPC.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But </a:t>
            </a:r>
            <a:r>
              <a:rPr lang="en-US" dirty="0"/>
              <a:t>the Amazon RDS DB instance is not available to the public Internet, providing greater security.</a:t>
            </a: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3268734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PA1</a:t>
            </a:r>
            <a:endParaRPr lang="en-US" dirty="0"/>
          </a:p>
        </p:txBody>
      </p:sp>
      <p:sp>
        <p:nvSpPr>
          <p:cNvPr id="3" name="Content Placeholder 2"/>
          <p:cNvSpPr>
            <a:spLocks noGrp="1"/>
          </p:cNvSpPr>
          <p:nvPr>
            <p:ph idx="1"/>
          </p:nvPr>
        </p:nvSpPr>
        <p:spPr/>
        <p:txBody>
          <a:bodyPr/>
          <a:lstStyle/>
          <a:p>
            <a:r>
              <a:rPr lang="en-US" dirty="0" smtClean="0"/>
              <a:t>Step 1: Create an AWS account</a:t>
            </a:r>
          </a:p>
          <a:p>
            <a:r>
              <a:rPr lang="en-US" dirty="0" smtClean="0"/>
              <a:t>Step 2: Launch a database instance</a:t>
            </a:r>
          </a:p>
          <a:p>
            <a:r>
              <a:rPr lang="en-US" dirty="0" smtClean="0"/>
              <a:t>Step </a:t>
            </a:r>
            <a:r>
              <a:rPr lang="en-US" dirty="0" smtClean="0"/>
              <a:t>3: Create an EC2 instance and Install a Web Server</a:t>
            </a:r>
          </a:p>
          <a:p>
            <a:pPr marL="0" indent="0">
              <a:buNone/>
            </a:pPr>
            <a:endParaRPr lang="en-US" dirty="0"/>
          </a:p>
          <a:p>
            <a:pPr marL="0" indent="0">
              <a:buNone/>
            </a:pPr>
            <a:r>
              <a:rPr lang="en-US" dirty="0" smtClean="0">
                <a:solidFill>
                  <a:srgbClr val="FF0000"/>
                </a:solidFill>
              </a:rPr>
              <a:t>Make </a:t>
            </a:r>
            <a:r>
              <a:rPr lang="en-US" dirty="0">
                <a:solidFill>
                  <a:srgbClr val="FF0000"/>
                </a:solidFill>
              </a:rPr>
              <a:t>sure you start this assignment </a:t>
            </a:r>
            <a:r>
              <a:rPr lang="en-US" dirty="0" smtClean="0">
                <a:solidFill>
                  <a:srgbClr val="FF0000"/>
                </a:solidFill>
              </a:rPr>
              <a:t> when </a:t>
            </a:r>
            <a:r>
              <a:rPr lang="en-US" dirty="0">
                <a:solidFill>
                  <a:srgbClr val="FF0000"/>
                </a:solidFill>
              </a:rPr>
              <a:t>you have at least 2-3 hours available! </a:t>
            </a:r>
          </a:p>
          <a:p>
            <a:pPr marL="0" indent="0">
              <a:buNone/>
            </a:pPr>
            <a:endParaRPr lang="en-US" dirty="0"/>
          </a:p>
        </p:txBody>
      </p:sp>
    </p:spTree>
    <p:extLst>
      <p:ext uri="{BB962C8B-B14F-4D97-AF65-F5344CB8AC3E}">
        <p14:creationId xmlns:p14="http://schemas.microsoft.com/office/powerpoint/2010/main" val="1830019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Create an AWS account</a:t>
            </a:r>
            <a:endParaRPr lang="en-US" dirty="0"/>
          </a:p>
        </p:txBody>
      </p:sp>
      <p:sp>
        <p:nvSpPr>
          <p:cNvPr id="3" name="Content Placeholder 2"/>
          <p:cNvSpPr>
            <a:spLocks noGrp="1"/>
          </p:cNvSpPr>
          <p:nvPr>
            <p:ph idx="1"/>
          </p:nvPr>
        </p:nvSpPr>
        <p:spPr/>
        <p:txBody>
          <a:bodyPr/>
          <a:lstStyle/>
          <a:p>
            <a:r>
              <a:rPr lang="en-US" dirty="0" smtClean="0"/>
              <a:t>Create a </a:t>
            </a:r>
            <a:r>
              <a:rPr lang="en-US" dirty="0"/>
              <a:t>free account on </a:t>
            </a:r>
            <a:r>
              <a:rPr lang="en-US" dirty="0">
                <a:hlinkClick r:id="rId3"/>
              </a:rPr>
              <a:t>https://aws.amazon.com</a:t>
            </a:r>
            <a:r>
              <a:rPr lang="en-US" dirty="0" smtClean="0">
                <a:hlinkClick r:id="rId3"/>
              </a:rPr>
              <a:t>/</a:t>
            </a:r>
            <a:endParaRPr lang="en-US" dirty="0" smtClean="0"/>
          </a:p>
          <a:p>
            <a:r>
              <a:rPr lang="en-US" dirty="0"/>
              <a:t>Apply for AWS Educate here </a:t>
            </a:r>
          </a:p>
          <a:p>
            <a:pPr marL="0" indent="0">
              <a:buNone/>
            </a:pPr>
            <a:r>
              <a:rPr lang="en-US" dirty="0">
                <a:hlinkClick r:id="rId4" action="ppaction://hlinkfile"/>
              </a:rPr>
              <a:t>https://aws.amazon.com/education/awseducate/apply/</a:t>
            </a:r>
            <a:endParaRPr lang="en-US" dirty="0"/>
          </a:p>
          <a:p>
            <a:pPr marL="0" indent="0">
              <a:buNone/>
            </a:pPr>
            <a:r>
              <a:rPr lang="en-US" dirty="0"/>
              <a:t>While applying </a:t>
            </a:r>
            <a:r>
              <a:rPr lang="en-US" dirty="0">
                <a:solidFill>
                  <a:srgbClr val="FF0000"/>
                </a:solidFill>
              </a:rPr>
              <a:t>you do not select the option </a:t>
            </a:r>
            <a:r>
              <a:rPr lang="en-US" dirty="0"/>
              <a:t>“AWS Educate Starter Account”. </a:t>
            </a:r>
          </a:p>
          <a:p>
            <a:pPr marL="0" indent="0">
              <a:buNone/>
            </a:pPr>
            <a:endParaRPr lang="en-US" dirty="0" smtClean="0"/>
          </a:p>
          <a:p>
            <a:pPr marL="0" indent="0" algn="ctr">
              <a:buNone/>
            </a:pPr>
            <a:r>
              <a:rPr lang="en-US" b="1" dirty="0" smtClean="0"/>
              <a:t>Please apply ASAP!!</a:t>
            </a:r>
            <a:endParaRPr lang="en-US" b="1" dirty="0"/>
          </a:p>
        </p:txBody>
      </p:sp>
    </p:spTree>
    <p:extLst>
      <p:ext uri="{BB962C8B-B14F-4D97-AF65-F5344CB8AC3E}">
        <p14:creationId xmlns:p14="http://schemas.microsoft.com/office/powerpoint/2010/main" val="1943279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a:t>
            </a:r>
            <a:r>
              <a:rPr lang="en-US" dirty="0" smtClean="0"/>
              <a:t>2</a:t>
            </a:r>
            <a:r>
              <a:rPr lang="en-US" dirty="0"/>
              <a:t>: Launch a database instance</a:t>
            </a:r>
            <a:endParaRPr lang="en-US" dirty="0"/>
          </a:p>
        </p:txBody>
      </p:sp>
      <p:sp>
        <p:nvSpPr>
          <p:cNvPr id="3" name="Content Placeholder 2"/>
          <p:cNvSpPr>
            <a:spLocks noGrp="1"/>
          </p:cNvSpPr>
          <p:nvPr>
            <p:ph idx="1"/>
          </p:nvPr>
        </p:nvSpPr>
        <p:spPr/>
        <p:txBody>
          <a:bodyPr/>
          <a:lstStyle/>
          <a:p>
            <a:r>
              <a:rPr lang="en-US" dirty="0" smtClean="0"/>
              <a:t>Please read carefully and follow the tutorial </a:t>
            </a:r>
            <a:r>
              <a:rPr lang="en-US" dirty="0" smtClean="0"/>
              <a:t> below for creating and configuring a VPC</a:t>
            </a:r>
            <a:endParaRPr lang="en-US" dirty="0" smtClean="0"/>
          </a:p>
          <a:p>
            <a:pPr marL="0" indent="0">
              <a:buNone/>
            </a:pPr>
            <a:endParaRPr lang="en-US" dirty="0" smtClean="0">
              <a:hlinkClick r:id="rId3"/>
            </a:endParaRPr>
          </a:p>
          <a:p>
            <a:pPr marL="0" indent="0">
              <a:buNone/>
            </a:pPr>
            <a:r>
              <a:rPr lang="en-US" dirty="0" smtClean="0">
                <a:hlinkClick r:id="rId3"/>
              </a:rPr>
              <a:t>https</a:t>
            </a:r>
            <a:r>
              <a:rPr lang="en-US" dirty="0">
                <a:hlinkClick r:id="rId3"/>
              </a:rPr>
              <a:t>://</a:t>
            </a:r>
            <a:r>
              <a:rPr lang="en-US" dirty="0" smtClean="0">
                <a:hlinkClick r:id="rId3"/>
              </a:rPr>
              <a:t>docs.aws.amazon.com/AmazonRDS/latest/UserGuide/CHAP_Tutorials.WebServerDB.CreateVPC.html</a:t>
            </a:r>
            <a:endParaRPr lang="en-US" dirty="0" smtClean="0"/>
          </a:p>
          <a:p>
            <a:pPr marL="0" indent="0">
              <a:buNone/>
            </a:pPr>
            <a:endParaRPr lang="en-US" dirty="0"/>
          </a:p>
          <a:p>
            <a:pPr marL="0" indent="0">
              <a:buNone/>
            </a:pPr>
            <a:r>
              <a:rPr lang="en-US" dirty="0" smtClean="0"/>
              <a:t>There are some changes from the tutorial, be careful about those notes. </a:t>
            </a:r>
            <a:endParaRPr lang="en-US" dirty="0"/>
          </a:p>
        </p:txBody>
      </p:sp>
    </p:spTree>
    <p:extLst>
      <p:ext uri="{BB962C8B-B14F-4D97-AF65-F5344CB8AC3E}">
        <p14:creationId xmlns:p14="http://schemas.microsoft.com/office/powerpoint/2010/main" val="2938714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a:t>
            </a:r>
            <a:r>
              <a:rPr lang="en-US" dirty="0" smtClean="0"/>
              <a:t>2- </a:t>
            </a:r>
            <a:r>
              <a:rPr lang="en-US" dirty="0" smtClean="0"/>
              <a:t>Note 1: Choosing the region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26237" y="1589103"/>
            <a:ext cx="10667260" cy="4634143"/>
          </a:xfrm>
        </p:spPr>
      </p:pic>
      <p:sp>
        <p:nvSpPr>
          <p:cNvPr id="5" name="Rectangle 4"/>
          <p:cNvSpPr/>
          <p:nvPr/>
        </p:nvSpPr>
        <p:spPr>
          <a:xfrm>
            <a:off x="10235952" y="1589103"/>
            <a:ext cx="523783" cy="31959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16200000">
            <a:off x="10032617" y="2231515"/>
            <a:ext cx="914530" cy="483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15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a:t>
            </a:r>
            <a:r>
              <a:rPr lang="en-US" dirty="0" smtClean="0"/>
              <a:t>2- </a:t>
            </a:r>
            <a:r>
              <a:rPr lang="en-US" dirty="0" smtClean="0"/>
              <a:t>Note 2: Different availability zone</a:t>
            </a:r>
            <a:endParaRPr lang="en-US" dirty="0"/>
          </a:p>
        </p:txBody>
      </p:sp>
      <p:sp>
        <p:nvSpPr>
          <p:cNvPr id="3" name="Content Placeholder 2"/>
          <p:cNvSpPr>
            <a:spLocks noGrp="1"/>
          </p:cNvSpPr>
          <p:nvPr>
            <p:ph idx="1"/>
          </p:nvPr>
        </p:nvSpPr>
        <p:spPr/>
        <p:txBody>
          <a:bodyPr>
            <a:normAutofit/>
          </a:bodyPr>
          <a:lstStyle/>
          <a:p>
            <a:r>
              <a:rPr lang="en-US" dirty="0"/>
              <a:t>When creating the second subnet, choose an Availability Zone different from the one </a:t>
            </a:r>
            <a:r>
              <a:rPr lang="en-US" dirty="0" smtClean="0"/>
              <a:t>that </a:t>
            </a:r>
            <a:r>
              <a:rPr lang="en-US" dirty="0"/>
              <a:t>you chose for the first private subnet. For example, if you choose </a:t>
            </a:r>
            <a:r>
              <a:rPr lang="en-US" dirty="0" smtClean="0">
                <a:solidFill>
                  <a:srgbClr val="FF0000"/>
                </a:solidFill>
              </a:rPr>
              <a:t>us-east-1a</a:t>
            </a:r>
            <a:r>
              <a:rPr lang="en-US" dirty="0">
                <a:solidFill>
                  <a:srgbClr val="FF0000"/>
                </a:solidFill>
              </a:rPr>
              <a:t> </a:t>
            </a:r>
            <a:r>
              <a:rPr lang="en-US" dirty="0" smtClean="0"/>
              <a:t>for </a:t>
            </a:r>
            <a:r>
              <a:rPr lang="en-US" dirty="0"/>
              <a:t>the </a:t>
            </a:r>
            <a:r>
              <a:rPr lang="en-US" dirty="0" smtClean="0"/>
              <a:t>first </a:t>
            </a:r>
            <a:r>
              <a:rPr lang="en-US" dirty="0"/>
              <a:t>subnet, then choose </a:t>
            </a:r>
            <a:r>
              <a:rPr lang="en-US" dirty="0" smtClean="0">
                <a:solidFill>
                  <a:srgbClr val="FF0000"/>
                </a:solidFill>
              </a:rPr>
              <a:t>us-east-1b</a:t>
            </a:r>
            <a:r>
              <a:rPr lang="en-US" dirty="0" smtClean="0"/>
              <a:t> for </a:t>
            </a:r>
            <a:r>
              <a:rPr lang="en-US" dirty="0"/>
              <a:t>the second subnet.</a:t>
            </a:r>
          </a:p>
          <a:p>
            <a:endParaRPr lang="en-US" dirty="0"/>
          </a:p>
        </p:txBody>
      </p:sp>
    </p:spTree>
    <p:extLst>
      <p:ext uri="{BB962C8B-B14F-4D97-AF65-F5344CB8AC3E}">
        <p14:creationId xmlns:p14="http://schemas.microsoft.com/office/powerpoint/2010/main" val="3093559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1093</TotalTime>
  <Words>2022</Words>
  <Application>Microsoft Office PowerPoint</Application>
  <PresentationFormat>Widescreen</PresentationFormat>
  <Paragraphs>158</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Roboto</vt:lpstr>
      <vt:lpstr>Roboto slab</vt:lpstr>
      <vt:lpstr>Office Theme</vt:lpstr>
      <vt:lpstr>PA1 Tutorial</vt:lpstr>
      <vt:lpstr>Goal of this PA</vt:lpstr>
      <vt:lpstr>PowerPoint Presentation</vt:lpstr>
      <vt:lpstr>PowerPoint Presentation</vt:lpstr>
      <vt:lpstr>Steps of PA1</vt:lpstr>
      <vt:lpstr>Step 1. Create an AWS account</vt:lpstr>
      <vt:lpstr>Step 2: Launch a database instance</vt:lpstr>
      <vt:lpstr>Step 2- Note 1: Choosing the region</vt:lpstr>
      <vt:lpstr>Step 2- Note 2: Different availability zone</vt:lpstr>
      <vt:lpstr>Step 2- Note 3: Inbound rule in security group</vt:lpstr>
      <vt:lpstr>Step 2- Note 4: Same routing table</vt:lpstr>
      <vt:lpstr>Creating a database instance</vt:lpstr>
      <vt:lpstr>Step 3: Create an EC2 instance and Install a Web Server</vt:lpstr>
      <vt:lpstr>Step 3- Note 1: Download key-pair</vt:lpstr>
      <vt:lpstr>Connecting to EC2 instance using putty</vt:lpstr>
      <vt:lpstr>Step 3-Note 2: Change in commands</vt:lpstr>
      <vt:lpstr>Step 3- Note 3: Setting the dbinfo.inc</vt:lpstr>
      <vt:lpstr>Step 3- Note 4: Change in SamplePage.php</vt:lpstr>
      <vt:lpstr>Deliverables - 1</vt:lpstr>
      <vt:lpstr>Deliverables - 2</vt:lpstr>
      <vt:lpstr>Deliverables - 3</vt:lpstr>
      <vt:lpstr>After Finishing the Assignment</vt:lpstr>
      <vt:lpstr>Questions?</vt:lpstr>
    </vt:vector>
  </TitlesOfParts>
  <Company>Clemson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Aspire</cp:lastModifiedBy>
  <cp:revision>104</cp:revision>
  <dcterms:created xsi:type="dcterms:W3CDTF">2017-10-21T01:59:38Z</dcterms:created>
  <dcterms:modified xsi:type="dcterms:W3CDTF">2018-09-13T01:35:01Z</dcterms:modified>
</cp:coreProperties>
</file>