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9" r:id="rId1"/>
  </p:sldMasterIdLst>
  <p:notesMasterIdLst>
    <p:notesMasterId r:id="rId43"/>
  </p:notesMasterIdLst>
  <p:sldIdLst>
    <p:sldId id="257" r:id="rId2"/>
    <p:sldId id="258" r:id="rId3"/>
    <p:sldId id="262" r:id="rId4"/>
    <p:sldId id="263" r:id="rId5"/>
    <p:sldId id="264" r:id="rId6"/>
    <p:sldId id="266" r:id="rId7"/>
    <p:sldId id="267" r:id="rId8"/>
    <p:sldId id="268" r:id="rId9"/>
    <p:sldId id="269" r:id="rId10"/>
    <p:sldId id="265" r:id="rId11"/>
    <p:sldId id="270" r:id="rId12"/>
    <p:sldId id="271" r:id="rId13"/>
    <p:sldId id="272" r:id="rId14"/>
    <p:sldId id="274" r:id="rId15"/>
    <p:sldId id="275" r:id="rId16"/>
    <p:sldId id="273" r:id="rId17"/>
    <p:sldId id="276" r:id="rId18"/>
    <p:sldId id="277" r:id="rId19"/>
    <p:sldId id="278" r:id="rId20"/>
    <p:sldId id="279" r:id="rId21"/>
    <p:sldId id="280" r:id="rId22"/>
    <p:sldId id="281" r:id="rId23"/>
    <p:sldId id="282" r:id="rId24"/>
    <p:sldId id="283" r:id="rId25"/>
    <p:sldId id="284" r:id="rId26"/>
    <p:sldId id="285" r:id="rId27"/>
    <p:sldId id="286" r:id="rId28"/>
    <p:sldId id="287" r:id="rId29"/>
    <p:sldId id="288" r:id="rId30"/>
    <p:sldId id="295" r:id="rId31"/>
    <p:sldId id="289" r:id="rId32"/>
    <p:sldId id="293" r:id="rId33"/>
    <p:sldId id="294" r:id="rId34"/>
    <p:sldId id="297" r:id="rId35"/>
    <p:sldId id="290" r:id="rId36"/>
    <p:sldId id="291" r:id="rId37"/>
    <p:sldId id="299" r:id="rId38"/>
    <p:sldId id="302" r:id="rId39"/>
    <p:sldId id="298" r:id="rId40"/>
    <p:sldId id="305" r:id="rId41"/>
    <p:sldId id="304" r:id="rId4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3188" autoAdjust="0"/>
  </p:normalViewPr>
  <p:slideViewPr>
    <p:cSldViewPr snapToGrid="0">
      <p:cViewPr varScale="1">
        <p:scale>
          <a:sx n="65" d="100"/>
          <a:sy n="65" d="100"/>
        </p:scale>
        <p:origin x="1330" y="4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2A6E0BF-DFB0-48FA-9247-B1D26434E81E}" type="datetimeFigureOut">
              <a:rPr lang="en-US" smtClean="0"/>
              <a:t>10/8/2020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8E66D33-F31F-418E-94DB-1B4763ED2C98}" type="slidenum">
              <a:rPr lang="en-US" smtClean="0"/>
              <a:t>‹#›</a:t>
            </a:fld>
            <a:endParaRPr lang="en-US"/>
          </a:p>
        </p:txBody>
      </p:sp>
    </p:spTree>
    <p:extLst>
      <p:ext uri="{BB962C8B-B14F-4D97-AF65-F5344CB8AC3E}">
        <p14:creationId xmlns:p14="http://schemas.microsoft.com/office/powerpoint/2010/main" val="10451227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Shape 10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2" name="Shape 10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endParaRPr dirty="0"/>
          </a:p>
        </p:txBody>
      </p:sp>
    </p:spTree>
    <p:extLst>
      <p:ext uri="{BB962C8B-B14F-4D97-AF65-F5344CB8AC3E}">
        <p14:creationId xmlns:p14="http://schemas.microsoft.com/office/powerpoint/2010/main" val="32181812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After you are</a:t>
            </a:r>
            <a:r>
              <a:rPr lang="en-US" baseline="0" dirty="0" smtClean="0"/>
              <a:t> done with creating the PM1 and PM2, you need to install the </a:t>
            </a:r>
            <a:r>
              <a:rPr lang="en-US" baseline="0" dirty="0" err="1" smtClean="0"/>
              <a:t>Xenserver.iso</a:t>
            </a:r>
            <a:r>
              <a:rPr lang="en-US" baseline="0" dirty="0" smtClean="0"/>
              <a:t>. </a:t>
            </a:r>
            <a:r>
              <a:rPr lang="en-US" dirty="0" smtClean="0"/>
              <a:t>In </a:t>
            </a:r>
            <a:r>
              <a:rPr lang="en-US" dirty="0" smtClean="0"/>
              <a:t>the next slides</a:t>
            </a:r>
            <a:r>
              <a:rPr lang="en-US" baseline="0" dirty="0" smtClean="0"/>
              <a:t>, we see the figures for installing the </a:t>
            </a:r>
            <a:r>
              <a:rPr lang="en-US" baseline="0" dirty="0" err="1" smtClean="0"/>
              <a:t>XenServer.iso</a:t>
            </a:r>
            <a:r>
              <a:rPr lang="en-US" baseline="0" dirty="0" smtClean="0"/>
              <a:t> mentioned in this slide.</a:t>
            </a:r>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10</a:t>
            </a:fld>
            <a:endParaRPr lang="en-US"/>
          </a:p>
        </p:txBody>
      </p:sp>
    </p:spTree>
    <p:extLst>
      <p:ext uri="{BB962C8B-B14F-4D97-AF65-F5344CB8AC3E}">
        <p14:creationId xmlns:p14="http://schemas.microsoft.com/office/powerpoint/2010/main" val="8644743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This slide</a:t>
            </a:r>
            <a:r>
              <a:rPr lang="en-US" baseline="0" dirty="0" smtClean="0"/>
              <a:t> shows the loading process of the </a:t>
            </a:r>
            <a:r>
              <a:rPr lang="en-US" baseline="0" dirty="0" err="1" smtClean="0"/>
              <a:t>Xenserver.iso</a:t>
            </a:r>
            <a:r>
              <a:rPr lang="en-US" baseline="0" dirty="0" smtClean="0"/>
              <a:t> as the storage tab through the virtual box. </a:t>
            </a:r>
            <a:r>
              <a:rPr lang="en-US" dirty="0" smtClean="0"/>
              <a:t>In the “Storage” tab, you can see an empty drive. Load the </a:t>
            </a:r>
            <a:r>
              <a:rPr lang="en-US" b="1" dirty="0" err="1" smtClean="0"/>
              <a:t>XenServer.iso</a:t>
            </a:r>
            <a:r>
              <a:rPr lang="en-US" b="1" dirty="0" smtClean="0"/>
              <a:t> </a:t>
            </a:r>
            <a:r>
              <a:rPr lang="en-US" dirty="0" smtClean="0"/>
              <a:t>into the drive. Then, in the “Network” tab, select the “Bridge Adapter”. After the configuration, start PM1 and PM2. This will lead you to the </a:t>
            </a:r>
            <a:r>
              <a:rPr lang="en-US" dirty="0" err="1" smtClean="0"/>
              <a:t>XenServer</a:t>
            </a:r>
            <a:r>
              <a:rPr lang="en-US" dirty="0" smtClean="0"/>
              <a:t> installation.</a:t>
            </a:r>
          </a:p>
          <a:p>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11</a:t>
            </a:fld>
            <a:endParaRPr lang="en-US"/>
          </a:p>
        </p:txBody>
      </p:sp>
    </p:spTree>
    <p:extLst>
      <p:ext uri="{BB962C8B-B14F-4D97-AF65-F5344CB8AC3E}">
        <p14:creationId xmlns:p14="http://schemas.microsoft.com/office/powerpoint/2010/main" val="12429766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After you</a:t>
            </a:r>
            <a:r>
              <a:rPr lang="en-US" baseline="0" dirty="0" smtClean="0"/>
              <a:t> have started the installation, you need to follow the instructions that appear in your screen. But, be careful to select </a:t>
            </a:r>
            <a:r>
              <a:rPr lang="en-US" dirty="0" smtClean="0"/>
              <a:t>choose “Automatic configuration (DHCP)” as network</a:t>
            </a:r>
            <a:r>
              <a:rPr lang="en-US" baseline="0" dirty="0" smtClean="0"/>
              <a:t> and </a:t>
            </a:r>
            <a:r>
              <a:rPr lang="en-US" dirty="0" smtClean="0"/>
              <a:t>network time protocol (NTP), select manually time entry. Following </a:t>
            </a:r>
            <a:r>
              <a:rPr lang="en-US" dirty="0" smtClean="0"/>
              <a:t>slides sho</a:t>
            </a:r>
            <a:r>
              <a:rPr lang="en-US" baseline="0" dirty="0" smtClean="0"/>
              <a:t>w the illustrations of this slide</a:t>
            </a:r>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12</a:t>
            </a:fld>
            <a:endParaRPr lang="en-US"/>
          </a:p>
        </p:txBody>
      </p:sp>
    </p:spTree>
    <p:extLst>
      <p:ext uri="{BB962C8B-B14F-4D97-AF65-F5344CB8AC3E}">
        <p14:creationId xmlns:p14="http://schemas.microsoft.com/office/powerpoint/2010/main" val="42555158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Network type should be chosen as DHCP as marked in red</a:t>
            </a:r>
            <a:r>
              <a:rPr lang="en-US" baseline="0" dirty="0" smtClean="0"/>
              <a:t> box in this slide.</a:t>
            </a:r>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13</a:t>
            </a:fld>
            <a:endParaRPr lang="en-US"/>
          </a:p>
        </p:txBody>
      </p:sp>
    </p:spTree>
    <p:extLst>
      <p:ext uri="{BB962C8B-B14F-4D97-AF65-F5344CB8AC3E}">
        <p14:creationId xmlns:p14="http://schemas.microsoft.com/office/powerpoint/2010/main" val="6722534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Naming</a:t>
            </a:r>
            <a:r>
              <a:rPr lang="en-US" baseline="0" dirty="0" smtClean="0"/>
              <a:t> the PMs on </a:t>
            </a:r>
            <a:r>
              <a:rPr lang="en-US" baseline="0" dirty="0" err="1" smtClean="0"/>
              <a:t>XenSever</a:t>
            </a:r>
            <a:r>
              <a:rPr lang="en-US" baseline="0" dirty="0" smtClean="0"/>
              <a:t> should be computing-id followed by either 1 or 2. </a:t>
            </a:r>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14</a:t>
            </a:fld>
            <a:endParaRPr lang="en-US"/>
          </a:p>
        </p:txBody>
      </p:sp>
    </p:spTree>
    <p:extLst>
      <p:ext uri="{BB962C8B-B14F-4D97-AF65-F5344CB8AC3E}">
        <p14:creationId xmlns:p14="http://schemas.microsoft.com/office/powerpoint/2010/main" val="39354308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System time should be set </a:t>
            </a:r>
            <a:r>
              <a:rPr lang="en-US" dirty="0" smtClean="0"/>
              <a:t>manually. </a:t>
            </a:r>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15</a:t>
            </a:fld>
            <a:endParaRPr lang="en-US"/>
          </a:p>
        </p:txBody>
      </p:sp>
    </p:spTree>
    <p:extLst>
      <p:ext uri="{BB962C8B-B14F-4D97-AF65-F5344CB8AC3E}">
        <p14:creationId xmlns:p14="http://schemas.microsoft.com/office/powerpoint/2010/main" val="314605603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After the installation, you will enter the </a:t>
            </a:r>
            <a:r>
              <a:rPr lang="en-US" dirty="0" err="1" smtClean="0"/>
              <a:t>XenServer</a:t>
            </a:r>
            <a:r>
              <a:rPr lang="en-US" dirty="0" smtClean="0"/>
              <a:t> interface. You will be able to see IP address on the “Status Display” tab.</a:t>
            </a:r>
          </a:p>
          <a:p>
            <a:r>
              <a:rPr lang="en-US" dirty="0" smtClean="0"/>
              <a:t>Note </a:t>
            </a:r>
            <a:r>
              <a:rPr lang="en-US" dirty="0" smtClean="0"/>
              <a:t>the </a:t>
            </a:r>
            <a:r>
              <a:rPr lang="en-US" dirty="0" err="1" smtClean="0"/>
              <a:t>ip</a:t>
            </a:r>
            <a:r>
              <a:rPr lang="en-US" dirty="0" smtClean="0"/>
              <a:t> address</a:t>
            </a:r>
            <a:r>
              <a:rPr lang="en-US" baseline="0" dirty="0" smtClean="0"/>
              <a:t> of both the </a:t>
            </a:r>
            <a:r>
              <a:rPr lang="en-US" baseline="0" dirty="0" err="1" smtClean="0"/>
              <a:t>Xenservers</a:t>
            </a:r>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16</a:t>
            </a:fld>
            <a:endParaRPr lang="en-US"/>
          </a:p>
        </p:txBody>
      </p:sp>
    </p:spTree>
    <p:extLst>
      <p:ext uri="{BB962C8B-B14F-4D97-AF65-F5344CB8AC3E}">
        <p14:creationId xmlns:p14="http://schemas.microsoft.com/office/powerpoint/2010/main" val="347552703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we need to install</a:t>
            </a:r>
            <a:r>
              <a:rPr lang="en-US" baseline="0" dirty="0" smtClean="0"/>
              <a:t> the </a:t>
            </a:r>
            <a:r>
              <a:rPr lang="en-US" baseline="0" dirty="0" err="1" smtClean="0"/>
              <a:t>XenCenter</a:t>
            </a:r>
            <a:r>
              <a:rPr lang="en-US" baseline="0" dirty="0" smtClean="0"/>
              <a:t> on your own PC. Make sure you do not install it on your installed </a:t>
            </a:r>
            <a:r>
              <a:rPr lang="en-US" baseline="0" dirty="0" err="1" smtClean="0"/>
              <a:t>XenServer</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17</a:t>
            </a:fld>
            <a:endParaRPr lang="en-US"/>
          </a:p>
        </p:txBody>
      </p:sp>
    </p:spTree>
    <p:extLst>
      <p:ext uri="{BB962C8B-B14F-4D97-AF65-F5344CB8AC3E}">
        <p14:creationId xmlns:p14="http://schemas.microsoft.com/office/powerpoint/2010/main" val="179482306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Open </a:t>
            </a:r>
            <a:r>
              <a:rPr lang="en-US" dirty="0" err="1" smtClean="0"/>
              <a:t>XenCenter</a:t>
            </a:r>
            <a:r>
              <a:rPr lang="en-US" dirty="0" smtClean="0"/>
              <a:t>. Connect to PM1 and PM2 using the IP addresses.</a:t>
            </a:r>
            <a:endParaRPr lang="en-US" dirty="0" smtClean="0">
              <a:solidFill>
                <a:srgbClr val="FF0000"/>
              </a:solidFill>
            </a:endParaRPr>
          </a:p>
          <a:p>
            <a:r>
              <a:rPr lang="en-US" dirty="0" smtClean="0"/>
              <a:t>The </a:t>
            </a:r>
            <a:r>
              <a:rPr lang="en-US" dirty="0" err="1" smtClean="0"/>
              <a:t>Ip</a:t>
            </a:r>
            <a:r>
              <a:rPr lang="en-US" dirty="0" smtClean="0"/>
              <a:t> </a:t>
            </a:r>
            <a:r>
              <a:rPr lang="en-US" dirty="0" smtClean="0"/>
              <a:t>addresses </a:t>
            </a:r>
            <a:r>
              <a:rPr lang="en-US" dirty="0" smtClean="0"/>
              <a:t>can be from </a:t>
            </a:r>
            <a:r>
              <a:rPr lang="en-US" dirty="0" smtClean="0"/>
              <a:t>both</a:t>
            </a:r>
            <a:r>
              <a:rPr lang="en-US" baseline="0" dirty="0" smtClean="0"/>
              <a:t> the servers need to be added to the </a:t>
            </a:r>
            <a:r>
              <a:rPr lang="en-US" baseline="0" dirty="0" err="1" smtClean="0"/>
              <a:t>Xencenter</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18</a:t>
            </a:fld>
            <a:endParaRPr lang="en-US"/>
          </a:p>
        </p:txBody>
      </p:sp>
    </p:spTree>
    <p:extLst>
      <p:ext uri="{BB962C8B-B14F-4D97-AF65-F5344CB8AC3E}">
        <p14:creationId xmlns:p14="http://schemas.microsoft.com/office/powerpoint/2010/main" val="30134799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smtClean="0"/>
              <a:t>Now, we need to create a</a:t>
            </a:r>
            <a:r>
              <a:rPr lang="en-US" baseline="0" dirty="0" smtClean="0"/>
              <a:t> </a:t>
            </a:r>
            <a:r>
              <a:rPr lang="en-US" baseline="0" dirty="0" err="1" smtClean="0"/>
              <a:t>Vm</a:t>
            </a:r>
            <a:r>
              <a:rPr lang="en-US" baseline="0" dirty="0" smtClean="0"/>
              <a:t> on each </a:t>
            </a:r>
            <a:r>
              <a:rPr lang="en-US" baseline="0" dirty="0" err="1" smtClean="0"/>
              <a:t>Xenserver</a:t>
            </a:r>
            <a:r>
              <a:rPr lang="en-US" baseline="0" dirty="0" smtClean="0"/>
              <a:t> PM and install VM using </a:t>
            </a:r>
            <a:r>
              <a:rPr lang="en-US" baseline="0" dirty="0" err="1" smtClean="0"/>
              <a:t>xencenter</a:t>
            </a:r>
            <a:r>
              <a:rPr lang="en-US" baseline="0" dirty="0" smtClean="0"/>
              <a:t>. </a:t>
            </a:r>
            <a:r>
              <a:rPr lang="en-US" dirty="0" smtClean="0"/>
              <a:t>Create a VM in each PM (with</a:t>
            </a:r>
            <a:r>
              <a:rPr lang="en-US" baseline="0" dirty="0" smtClean="0"/>
              <a:t> </a:t>
            </a:r>
            <a:r>
              <a:rPr lang="en-US" baseline="0" dirty="0" err="1" smtClean="0"/>
              <a:t>alredy</a:t>
            </a:r>
            <a:r>
              <a:rPr lang="en-US" baseline="0" dirty="0" smtClean="0"/>
              <a:t> installed </a:t>
            </a:r>
            <a:r>
              <a:rPr lang="en-US" baseline="0" dirty="0" err="1" smtClean="0"/>
              <a:t>Xenserver</a:t>
            </a:r>
            <a:r>
              <a:rPr lang="en-US" dirty="0" smtClean="0"/>
              <a:t>) and install OS on the VMs using </a:t>
            </a:r>
            <a:r>
              <a:rPr lang="en-US" dirty="0" err="1" smtClean="0"/>
              <a:t>XenCenter</a:t>
            </a:r>
            <a:r>
              <a:rPr lang="en-US" dirty="0" smtClean="0"/>
              <a:t>. To create, simply select “NEW VM” </a:t>
            </a:r>
          </a:p>
          <a:p>
            <a:pPr marL="0" indent="0">
              <a:buNone/>
            </a:pPr>
            <a:r>
              <a:rPr lang="en-US" dirty="0" smtClean="0"/>
              <a:t>9 (</a:t>
            </a:r>
            <a:r>
              <a:rPr lang="en-US" dirty="0" err="1" smtClean="0"/>
              <a:t>i</a:t>
            </a:r>
            <a:r>
              <a:rPr lang="en-US" dirty="0" smtClean="0"/>
              <a:t>) Select “</a:t>
            </a:r>
            <a:r>
              <a:rPr lang="en-US" dirty="0" err="1" smtClean="0"/>
              <a:t>Debian</a:t>
            </a:r>
            <a:r>
              <a:rPr lang="en-US" dirty="0" smtClean="0"/>
              <a:t> Wheezy 7.0 (64-bit)” as the template.</a:t>
            </a:r>
          </a:p>
          <a:p>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19</a:t>
            </a:fld>
            <a:endParaRPr lang="en-US"/>
          </a:p>
        </p:txBody>
      </p:sp>
    </p:spTree>
    <p:extLst>
      <p:ext uri="{BB962C8B-B14F-4D97-AF65-F5344CB8AC3E}">
        <p14:creationId xmlns:p14="http://schemas.microsoft.com/office/powerpoint/2010/main" val="22310456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assignment, we are going to learn how to install the </a:t>
            </a:r>
            <a:r>
              <a:rPr lang="en-US" dirty="0" err="1" smtClean="0"/>
              <a:t>XenServer</a:t>
            </a:r>
            <a:r>
              <a:rPr lang="en-US" dirty="0" smtClean="0"/>
              <a:t>, create VMs and perform VM migration. </a:t>
            </a:r>
          </a:p>
          <a:p>
            <a:r>
              <a:rPr lang="en-US" dirty="0" err="1" smtClean="0"/>
              <a:t>XenServer</a:t>
            </a:r>
            <a:r>
              <a:rPr lang="en-US" dirty="0" smtClean="0"/>
              <a:t> is the leading open source virtualization platform, powered by the Xen Project hypervisor. Xen is the type-1 hypervisor (bare-metal hypervisor).</a:t>
            </a:r>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2</a:t>
            </a:fld>
            <a:endParaRPr lang="en-US"/>
          </a:p>
        </p:txBody>
      </p:sp>
    </p:spTree>
    <p:extLst>
      <p:ext uri="{BB962C8B-B14F-4D97-AF65-F5344CB8AC3E}">
        <p14:creationId xmlns:p14="http://schemas.microsoft.com/office/powerpoint/2010/main" val="69781023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 will need to specify the </a:t>
            </a:r>
            <a:r>
              <a:rPr lang="en-US" dirty="0" err="1" smtClean="0"/>
              <a:t>Debian</a:t>
            </a:r>
            <a:r>
              <a:rPr lang="en-US" dirty="0" smtClean="0"/>
              <a:t> OS ISO on PM1 and PM2. To do so, go to the screen of PM1 and PM2 on </a:t>
            </a:r>
            <a:r>
              <a:rPr lang="en-US" dirty="0" err="1" smtClean="0"/>
              <a:t>VirtualBox</a:t>
            </a:r>
            <a:r>
              <a:rPr lang="en-US" dirty="0" smtClean="0"/>
              <a:t>, select the “Device -&gt; Optical drive” tab and load the </a:t>
            </a:r>
            <a:r>
              <a:rPr lang="en-US" b="1" dirty="0" err="1" smtClean="0"/>
              <a:t>Debian.iso</a:t>
            </a:r>
            <a:r>
              <a:rPr lang="en-US" b="1" dirty="0" smtClean="0"/>
              <a:t> </a:t>
            </a:r>
            <a:r>
              <a:rPr lang="en-US" dirty="0" smtClean="0"/>
              <a:t>(see figure below)</a:t>
            </a:r>
            <a:r>
              <a:rPr lang="en-US" b="1" dirty="0" smtClean="0"/>
              <a:t>. </a:t>
            </a:r>
            <a:r>
              <a:rPr lang="en-US" dirty="0" smtClean="0"/>
              <a:t>Then go back to the screen of </a:t>
            </a:r>
            <a:r>
              <a:rPr lang="en-US" dirty="0" err="1" smtClean="0"/>
              <a:t>XenCenter</a:t>
            </a:r>
            <a:r>
              <a:rPr lang="en-US" dirty="0" smtClean="0"/>
              <a:t>, select DVD drive 0 on XXX (should be the default option). Following</a:t>
            </a:r>
            <a:r>
              <a:rPr lang="en-US" baseline="0" dirty="0" smtClean="0"/>
              <a:t> </a:t>
            </a:r>
            <a:r>
              <a:rPr lang="en-US" baseline="0" dirty="0" smtClean="0"/>
              <a:t>slides illustrate this </a:t>
            </a:r>
            <a:r>
              <a:rPr lang="en-US" baseline="0" dirty="0" smtClean="0"/>
              <a:t>step. </a:t>
            </a:r>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20</a:t>
            </a:fld>
            <a:endParaRPr lang="en-US"/>
          </a:p>
        </p:txBody>
      </p:sp>
    </p:spTree>
    <p:extLst>
      <p:ext uri="{BB962C8B-B14F-4D97-AF65-F5344CB8AC3E}">
        <p14:creationId xmlns:p14="http://schemas.microsoft.com/office/powerpoint/2010/main" val="134348315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These</a:t>
            </a:r>
            <a:r>
              <a:rPr lang="en-US" baseline="0" dirty="0" smtClean="0"/>
              <a:t> figures show how to choose the OS to install the VMs</a:t>
            </a:r>
            <a:r>
              <a:rPr lang="en-US" baseline="0" dirty="0" smtClean="0"/>
              <a:t>. The first figure shows the step of </a:t>
            </a:r>
            <a:r>
              <a:rPr lang="en-US" dirty="0" smtClean="0"/>
              <a:t>selecting the “Device -&gt; Optical drive” tab and load the </a:t>
            </a:r>
            <a:r>
              <a:rPr lang="en-US" b="1" dirty="0" err="1" smtClean="0"/>
              <a:t>Debian.iso</a:t>
            </a:r>
            <a:r>
              <a:rPr lang="en-US" b="1" dirty="0" smtClean="0"/>
              <a:t>. And</a:t>
            </a:r>
            <a:r>
              <a:rPr lang="en-US" b="1" baseline="0" dirty="0" smtClean="0"/>
              <a:t> the second figure </a:t>
            </a:r>
            <a:r>
              <a:rPr lang="en-US" dirty="0" smtClean="0"/>
              <a:t>load the </a:t>
            </a:r>
            <a:r>
              <a:rPr lang="en-US" b="1" dirty="0" err="1" smtClean="0"/>
              <a:t>Debian.iso</a:t>
            </a:r>
            <a:r>
              <a:rPr lang="en-US" b="1" dirty="0" smtClean="0"/>
              <a:t> . </a:t>
            </a:r>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21</a:t>
            </a:fld>
            <a:endParaRPr lang="en-US"/>
          </a:p>
        </p:txBody>
      </p:sp>
    </p:spTree>
    <p:extLst>
      <p:ext uri="{BB962C8B-B14F-4D97-AF65-F5344CB8AC3E}">
        <p14:creationId xmlns:p14="http://schemas.microsoft.com/office/powerpoint/2010/main" val="8400581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Next, Specify the number of vCPU cores -- 1 is sufficient. Specify the memory size (recommendation: 256-512MB), based on the memory size of the PM1 and PM2. You should not use more than half of the memory size of the PM1 and PM2, as we need to leave sufficient memory space for migration.</a:t>
            </a:r>
          </a:p>
          <a:p>
            <a:r>
              <a:rPr lang="en-US" dirty="0" smtClean="0"/>
              <a:t>Following</a:t>
            </a:r>
            <a:r>
              <a:rPr lang="en-US" baseline="0" dirty="0" smtClean="0"/>
              <a:t> </a:t>
            </a:r>
            <a:r>
              <a:rPr lang="en-US" baseline="0" dirty="0" smtClean="0"/>
              <a:t>slides show the illustrations of this step.</a:t>
            </a:r>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22</a:t>
            </a:fld>
            <a:endParaRPr lang="en-US"/>
          </a:p>
        </p:txBody>
      </p:sp>
    </p:spTree>
    <p:extLst>
      <p:ext uri="{BB962C8B-B14F-4D97-AF65-F5344CB8AC3E}">
        <p14:creationId xmlns:p14="http://schemas.microsoft.com/office/powerpoint/2010/main" val="292930491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Red</a:t>
            </a:r>
            <a:r>
              <a:rPr lang="en-US" baseline="0" dirty="0" smtClean="0"/>
              <a:t> boxes show the number of selected </a:t>
            </a:r>
            <a:r>
              <a:rPr lang="en-US" baseline="0" dirty="0" err="1" smtClean="0"/>
              <a:t>cpus</a:t>
            </a:r>
            <a:r>
              <a:rPr lang="en-US" baseline="0" dirty="0" smtClean="0"/>
              <a:t> and memory.</a:t>
            </a:r>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23</a:t>
            </a:fld>
            <a:endParaRPr lang="en-US"/>
          </a:p>
        </p:txBody>
      </p:sp>
    </p:spTree>
    <p:extLst>
      <p:ext uri="{BB962C8B-B14F-4D97-AF65-F5344CB8AC3E}">
        <p14:creationId xmlns:p14="http://schemas.microsoft.com/office/powerpoint/2010/main" val="380325954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Select</a:t>
            </a:r>
            <a:r>
              <a:rPr lang="en-US" baseline="0" dirty="0" smtClean="0"/>
              <a:t> the downloaded </a:t>
            </a:r>
            <a:r>
              <a:rPr lang="en-US" baseline="0" dirty="0" err="1" smtClean="0"/>
              <a:t>debian</a:t>
            </a:r>
            <a:r>
              <a:rPr lang="en-US" baseline="0" dirty="0" smtClean="0"/>
              <a:t> </a:t>
            </a:r>
            <a:r>
              <a:rPr lang="en-US" baseline="0" dirty="0" err="1" smtClean="0"/>
              <a:t>os</a:t>
            </a:r>
            <a:r>
              <a:rPr lang="en-US" baseline="0" dirty="0" smtClean="0"/>
              <a:t> </a:t>
            </a:r>
            <a:r>
              <a:rPr lang="en-US" dirty="0" smtClean="0"/>
              <a:t>from the specified storage space </a:t>
            </a:r>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24</a:t>
            </a:fld>
            <a:endParaRPr lang="en-US"/>
          </a:p>
        </p:txBody>
      </p:sp>
    </p:spTree>
    <p:extLst>
      <p:ext uri="{BB962C8B-B14F-4D97-AF65-F5344CB8AC3E}">
        <p14:creationId xmlns:p14="http://schemas.microsoft.com/office/powerpoint/2010/main" val="397321675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Finally, Install </a:t>
            </a:r>
            <a:r>
              <a:rPr lang="en-US" dirty="0" smtClean="0"/>
              <a:t>the</a:t>
            </a:r>
            <a:r>
              <a:rPr lang="en-US" baseline="0" dirty="0" smtClean="0"/>
              <a:t> </a:t>
            </a:r>
            <a:r>
              <a:rPr lang="en-US" baseline="0" dirty="0" err="1" smtClean="0"/>
              <a:t>debian</a:t>
            </a:r>
            <a:r>
              <a:rPr lang="en-US" baseline="0" dirty="0" smtClean="0"/>
              <a:t> OS in both VMs on PM1 and PM2 using default </a:t>
            </a:r>
            <a:r>
              <a:rPr lang="en-US" baseline="0" dirty="0" smtClean="0"/>
              <a:t>setting. Make sure you </a:t>
            </a:r>
            <a:r>
              <a:rPr lang="en-US" b="1" dirty="0" smtClean="0">
                <a:solidFill>
                  <a:srgbClr val="FF0000"/>
                </a:solidFill>
              </a:rPr>
              <a:t>do not turn off your PC or lose your internet connection when you are doing the following steps. Otherwise, you might need to install </a:t>
            </a:r>
            <a:r>
              <a:rPr lang="en-US" b="1" dirty="0" err="1" smtClean="0">
                <a:solidFill>
                  <a:srgbClr val="FF0000"/>
                </a:solidFill>
              </a:rPr>
              <a:t>Debian</a:t>
            </a:r>
            <a:r>
              <a:rPr lang="en-US" b="1" dirty="0" smtClean="0">
                <a:solidFill>
                  <a:srgbClr val="FF0000"/>
                </a:solidFill>
              </a:rPr>
              <a:t> again.</a:t>
            </a:r>
            <a:endParaRPr lang="en-US" dirty="0" smtClean="0">
              <a:solidFill>
                <a:srgbClr val="FF0000"/>
              </a:solidFill>
            </a:endParaRPr>
          </a:p>
          <a:p>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25</a:t>
            </a:fld>
            <a:endParaRPr lang="en-US"/>
          </a:p>
        </p:txBody>
      </p:sp>
    </p:spTree>
    <p:extLst>
      <p:ext uri="{BB962C8B-B14F-4D97-AF65-F5344CB8AC3E}">
        <p14:creationId xmlns:p14="http://schemas.microsoft.com/office/powerpoint/2010/main" val="219567629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After you create the VMs on PM1 and PM2, you can click the VMs and go to “Console”. Then go with the default setting to install the </a:t>
            </a:r>
            <a:r>
              <a:rPr lang="en-US" dirty="0" err="1" smtClean="0"/>
              <a:t>debian</a:t>
            </a:r>
            <a:r>
              <a:rPr lang="en-US" dirty="0" smtClean="0"/>
              <a:t>. </a:t>
            </a:r>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26</a:t>
            </a:fld>
            <a:endParaRPr lang="en-US"/>
          </a:p>
        </p:txBody>
      </p:sp>
    </p:spTree>
    <p:extLst>
      <p:ext uri="{BB962C8B-B14F-4D97-AF65-F5344CB8AC3E}">
        <p14:creationId xmlns:p14="http://schemas.microsoft.com/office/powerpoint/2010/main" val="59796655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 To verify that the VMs are created correctly, please create some simple text files and run word count command (i.e., </a:t>
            </a:r>
            <a:r>
              <a:rPr lang="en-US" dirty="0" err="1" smtClean="0"/>
              <a:t>wc</a:t>
            </a:r>
            <a:r>
              <a:rPr lang="en-US" dirty="0" smtClean="0"/>
              <a:t>) on the VMs through the </a:t>
            </a:r>
            <a:r>
              <a:rPr lang="en-US" dirty="0" err="1" smtClean="0"/>
              <a:t>XenCenter</a:t>
            </a:r>
            <a:r>
              <a:rPr lang="en-US" dirty="0" smtClean="0"/>
              <a:t> console. </a:t>
            </a:r>
            <a:r>
              <a:rPr lang="en-US" b="1" dirty="0" smtClean="0">
                <a:solidFill>
                  <a:srgbClr val="FF0000"/>
                </a:solidFill>
              </a:rPr>
              <a:t>Take screenshots on the </a:t>
            </a:r>
            <a:r>
              <a:rPr lang="en-US" b="1" dirty="0" err="1" smtClean="0">
                <a:solidFill>
                  <a:srgbClr val="FF0000"/>
                </a:solidFill>
              </a:rPr>
              <a:t>XenCenter</a:t>
            </a:r>
            <a:r>
              <a:rPr lang="en-US" b="1" dirty="0" smtClean="0">
                <a:solidFill>
                  <a:srgbClr val="FF0000"/>
                </a:solidFill>
              </a:rPr>
              <a:t> for the VMs to show that we can run commands on them successfully.</a:t>
            </a:r>
          </a:p>
          <a:p>
            <a:pPr marL="0" indent="0">
              <a:buNone/>
            </a:pPr>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27</a:t>
            </a:fld>
            <a:endParaRPr lang="en-US"/>
          </a:p>
        </p:txBody>
      </p:sp>
    </p:spTree>
    <p:extLst>
      <p:ext uri="{BB962C8B-B14F-4D97-AF65-F5344CB8AC3E}">
        <p14:creationId xmlns:p14="http://schemas.microsoft.com/office/powerpoint/2010/main" val="173613101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a:t>
            </a:r>
            <a:r>
              <a:rPr lang="en-US" baseline="0" dirty="0" smtClean="0"/>
              <a:t> we have created a file and t</a:t>
            </a:r>
            <a:r>
              <a:rPr lang="en-US" dirty="0" smtClean="0"/>
              <a:t>ested </a:t>
            </a:r>
            <a:r>
              <a:rPr lang="en-US" dirty="0" smtClean="0"/>
              <a:t>the proper</a:t>
            </a:r>
            <a:r>
              <a:rPr lang="en-US" baseline="0" dirty="0" smtClean="0"/>
              <a:t> functionality of the VMS by </a:t>
            </a:r>
            <a:r>
              <a:rPr lang="en-US" baseline="0" dirty="0" smtClean="0"/>
              <a:t>executing commands such as ls ,  word count.</a:t>
            </a:r>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28</a:t>
            </a:fld>
            <a:endParaRPr lang="en-US"/>
          </a:p>
        </p:txBody>
      </p:sp>
    </p:spTree>
    <p:extLst>
      <p:ext uri="{BB962C8B-B14F-4D97-AF65-F5344CB8AC3E}">
        <p14:creationId xmlns:p14="http://schemas.microsoft.com/office/powerpoint/2010/main" val="40766333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perform VM migration, you will need to first put both PM1 and PM2 in one pool.  Procedure</a:t>
            </a:r>
            <a:r>
              <a:rPr lang="en-US" baseline="0" dirty="0" smtClean="0"/>
              <a:t> </a:t>
            </a:r>
            <a:r>
              <a:rPr lang="en-US" baseline="0" dirty="0" smtClean="0"/>
              <a:t>of VM migration is described in the following slides using illustrations.</a:t>
            </a:r>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29</a:t>
            </a:fld>
            <a:endParaRPr lang="en-US"/>
          </a:p>
        </p:txBody>
      </p:sp>
    </p:spTree>
    <p:extLst>
      <p:ext uri="{BB962C8B-B14F-4D97-AF65-F5344CB8AC3E}">
        <p14:creationId xmlns:p14="http://schemas.microsoft.com/office/powerpoint/2010/main" val="17441608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perform a VM migration, we need to have 2 PMs. Since most students do not have 2 PMs, we are going to use the </a:t>
            </a:r>
            <a:r>
              <a:rPr lang="en-US" dirty="0" err="1" smtClean="0"/>
              <a:t>VirtualBox</a:t>
            </a:r>
            <a:r>
              <a:rPr lang="en-US" dirty="0" smtClean="0"/>
              <a:t> tool only for the demonstration and tutorial purpose. </a:t>
            </a:r>
            <a:r>
              <a:rPr lang="en-US" dirty="0" err="1" smtClean="0"/>
              <a:t>VirtualBox</a:t>
            </a:r>
            <a:r>
              <a:rPr lang="en-US" dirty="0" smtClean="0"/>
              <a:t> is a free and open-source hypervisor for x86 computers. It gives us the illusion of</a:t>
            </a:r>
            <a:r>
              <a:rPr lang="en-US" baseline="0" dirty="0" smtClean="0"/>
              <a:t> that as if we are using 2 PMs.</a:t>
            </a:r>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3</a:t>
            </a:fld>
            <a:endParaRPr lang="en-US"/>
          </a:p>
        </p:txBody>
      </p:sp>
    </p:spTree>
    <p:extLst>
      <p:ext uri="{BB962C8B-B14F-4D97-AF65-F5344CB8AC3E}">
        <p14:creationId xmlns:p14="http://schemas.microsoft.com/office/powerpoint/2010/main" val="405977020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 need to shutdown a VM first to add them in</a:t>
            </a:r>
            <a:r>
              <a:rPr lang="en-US" baseline="0" dirty="0" smtClean="0"/>
              <a:t> a pool. </a:t>
            </a:r>
            <a:r>
              <a:rPr lang="en-US" dirty="0" smtClean="0"/>
              <a:t>Procedure</a:t>
            </a:r>
            <a:r>
              <a:rPr lang="en-US" baseline="0" dirty="0" smtClean="0"/>
              <a:t> of shutting down a </a:t>
            </a:r>
            <a:r>
              <a:rPr lang="en-US" baseline="0" dirty="0" err="1" smtClean="0"/>
              <a:t>vm</a:t>
            </a:r>
            <a:r>
              <a:rPr lang="en-US" baseline="0" dirty="0" smtClean="0"/>
              <a:t> is shown here.</a:t>
            </a:r>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30</a:t>
            </a:fld>
            <a:endParaRPr lang="en-US"/>
          </a:p>
        </p:txBody>
      </p:sp>
    </p:spTree>
    <p:extLst>
      <p:ext uri="{BB962C8B-B14F-4D97-AF65-F5344CB8AC3E}">
        <p14:creationId xmlns:p14="http://schemas.microsoft.com/office/powerpoint/2010/main" val="149470742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Just create a pool and put the both PMs</a:t>
            </a:r>
            <a:r>
              <a:rPr lang="en-US" baseline="0" dirty="0" smtClean="0"/>
              <a:t> </a:t>
            </a:r>
            <a:r>
              <a:rPr lang="en-US" dirty="0" smtClean="0"/>
              <a:t>inside the pool. </a:t>
            </a:r>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31</a:t>
            </a:fld>
            <a:endParaRPr lang="en-US"/>
          </a:p>
        </p:txBody>
      </p:sp>
    </p:spTree>
    <p:extLst>
      <p:ext uri="{BB962C8B-B14F-4D97-AF65-F5344CB8AC3E}">
        <p14:creationId xmlns:p14="http://schemas.microsoft.com/office/powerpoint/2010/main" val="405550949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a:t>
            </a:r>
            <a:r>
              <a:rPr lang="en-US" baseline="0" dirty="0" smtClean="0"/>
              <a:t> need to name the pools and add the servers to the created pool.</a:t>
            </a:r>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32</a:t>
            </a:fld>
            <a:endParaRPr lang="en-US"/>
          </a:p>
        </p:txBody>
      </p:sp>
    </p:spTree>
    <p:extLst>
      <p:ext uri="{BB962C8B-B14F-4D97-AF65-F5344CB8AC3E}">
        <p14:creationId xmlns:p14="http://schemas.microsoft.com/office/powerpoint/2010/main" val="87561373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figure shows the addition</a:t>
            </a:r>
            <a:r>
              <a:rPr lang="en-US" baseline="0" dirty="0" smtClean="0"/>
              <a:t> of the second pool.</a:t>
            </a:r>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33</a:t>
            </a:fld>
            <a:endParaRPr lang="en-US"/>
          </a:p>
        </p:txBody>
      </p:sp>
    </p:spTree>
    <p:extLst>
      <p:ext uri="{BB962C8B-B14F-4D97-AF65-F5344CB8AC3E}">
        <p14:creationId xmlns:p14="http://schemas.microsoft.com/office/powerpoint/2010/main" val="24426218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Then,we</a:t>
            </a:r>
            <a:r>
              <a:rPr lang="en-US" dirty="0" smtClean="0"/>
              <a:t> need to start both the VMs</a:t>
            </a:r>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34</a:t>
            </a:fld>
            <a:endParaRPr lang="en-US"/>
          </a:p>
        </p:txBody>
      </p:sp>
    </p:spTree>
    <p:extLst>
      <p:ext uri="{BB962C8B-B14F-4D97-AF65-F5344CB8AC3E}">
        <p14:creationId xmlns:p14="http://schemas.microsoft.com/office/powerpoint/2010/main" val="317717689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we need</a:t>
            </a:r>
            <a:r>
              <a:rPr lang="en-US" baseline="0" dirty="0" smtClean="0"/>
              <a:t> to test the </a:t>
            </a:r>
            <a:r>
              <a:rPr lang="en-US" dirty="0" smtClean="0"/>
              <a:t>migration</a:t>
            </a:r>
            <a:r>
              <a:rPr lang="en-US" baseline="0" dirty="0" smtClean="0"/>
              <a:t> process of </a:t>
            </a:r>
            <a:r>
              <a:rPr lang="en-US" dirty="0" smtClean="0"/>
              <a:t> the VM. Following</a:t>
            </a:r>
            <a:r>
              <a:rPr lang="en-US" baseline="0" dirty="0" smtClean="0"/>
              <a:t> </a:t>
            </a:r>
            <a:r>
              <a:rPr lang="en-US" baseline="0" dirty="0" smtClean="0"/>
              <a:t>slide illustrate this step</a:t>
            </a:r>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35</a:t>
            </a:fld>
            <a:endParaRPr lang="en-US"/>
          </a:p>
        </p:txBody>
      </p:sp>
    </p:spTree>
    <p:extLst>
      <p:ext uri="{BB962C8B-B14F-4D97-AF65-F5344CB8AC3E}">
        <p14:creationId xmlns:p14="http://schemas.microsoft.com/office/powerpoint/2010/main" val="56649644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Select one VM from one PM (say PM2) and right click, and migrate it to PM1 (marked in red)</a:t>
            </a:r>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36</a:t>
            </a:fld>
            <a:endParaRPr lang="en-US"/>
          </a:p>
        </p:txBody>
      </p:sp>
    </p:spTree>
    <p:extLst>
      <p:ext uri="{BB962C8B-B14F-4D97-AF65-F5344CB8AC3E}">
        <p14:creationId xmlns:p14="http://schemas.microsoft.com/office/powerpoint/2010/main" val="109754044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can observe the performance of</a:t>
            </a:r>
            <a:r>
              <a:rPr lang="en-US" baseline="0" dirty="0" smtClean="0"/>
              <a:t> both PM from the </a:t>
            </a:r>
            <a:r>
              <a:rPr lang="en-US" baseline="0" dirty="0" err="1" smtClean="0"/>
              <a:t>Xencenter</a:t>
            </a:r>
            <a:r>
              <a:rPr lang="en-US" baseline="0" dirty="0" smtClean="0"/>
              <a:t> performance tab.  This is a part of the deliverable</a:t>
            </a:r>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37</a:t>
            </a:fld>
            <a:endParaRPr lang="en-US"/>
          </a:p>
        </p:txBody>
      </p:sp>
    </p:spTree>
    <p:extLst>
      <p:ext uri="{BB962C8B-B14F-4D97-AF65-F5344CB8AC3E}">
        <p14:creationId xmlns:p14="http://schemas.microsoft.com/office/powerpoint/2010/main" val="198739347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deliverable shows the presence of the VMs on two separate PMs and then in one PM.</a:t>
            </a:r>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38</a:t>
            </a:fld>
            <a:endParaRPr lang="en-US"/>
          </a:p>
        </p:txBody>
      </p:sp>
    </p:spTree>
    <p:extLst>
      <p:ext uri="{BB962C8B-B14F-4D97-AF65-F5344CB8AC3E}">
        <p14:creationId xmlns:p14="http://schemas.microsoft.com/office/powerpoint/2010/main" val="50017917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event</a:t>
            </a:r>
            <a:r>
              <a:rPr lang="en-US" baseline="0" dirty="0" smtClean="0"/>
              <a:t> list shows the event migration procedure </a:t>
            </a:r>
            <a:r>
              <a:rPr lang="en-US" baseline="0" smtClean="0"/>
              <a:t>on blue.</a:t>
            </a:r>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39</a:t>
            </a:fld>
            <a:endParaRPr lang="en-US"/>
          </a:p>
        </p:txBody>
      </p:sp>
    </p:spTree>
    <p:extLst>
      <p:ext uri="{BB962C8B-B14F-4D97-AF65-F5344CB8AC3E}">
        <p14:creationId xmlns:p14="http://schemas.microsoft.com/office/powerpoint/2010/main" val="9944906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in our</a:t>
            </a:r>
            <a:r>
              <a:rPr lang="en-US" baseline="0" dirty="0" smtClean="0"/>
              <a:t> PC, we would need to virtual box and create two </a:t>
            </a:r>
            <a:r>
              <a:rPr lang="en-US" baseline="0" dirty="0" err="1" smtClean="0"/>
              <a:t>vms</a:t>
            </a:r>
            <a:r>
              <a:rPr lang="en-US" baseline="0" dirty="0" smtClean="0"/>
              <a:t> with </a:t>
            </a:r>
            <a:r>
              <a:rPr lang="en-US" baseline="0" dirty="0" err="1" smtClean="0"/>
              <a:t>Xenserver</a:t>
            </a:r>
            <a:r>
              <a:rPr lang="en-US" baseline="0" dirty="0" smtClean="0"/>
              <a:t> installed. The two </a:t>
            </a:r>
            <a:r>
              <a:rPr lang="en-US" baseline="0" dirty="0" err="1" smtClean="0"/>
              <a:t>vms</a:t>
            </a:r>
            <a:r>
              <a:rPr lang="en-US" baseline="0" dirty="0" smtClean="0"/>
              <a:t> with </a:t>
            </a:r>
            <a:r>
              <a:rPr lang="en-US" baseline="0" dirty="0" err="1" smtClean="0"/>
              <a:t>XenServer</a:t>
            </a:r>
            <a:r>
              <a:rPr lang="en-US" baseline="0" dirty="0" smtClean="0"/>
              <a:t> would be </a:t>
            </a:r>
            <a:r>
              <a:rPr lang="en-US" baseline="0" dirty="0" err="1" smtClean="0"/>
              <a:t>conncted</a:t>
            </a:r>
            <a:r>
              <a:rPr lang="en-US" baseline="0" dirty="0" smtClean="0"/>
              <a:t> to the </a:t>
            </a:r>
            <a:r>
              <a:rPr lang="en-US" baseline="0" dirty="0" err="1" smtClean="0"/>
              <a:t>Xencenter</a:t>
            </a:r>
            <a:r>
              <a:rPr lang="en-US" baseline="0" dirty="0" smtClean="0"/>
              <a:t> with IP address so that it can manage the servers. Finally, we would proceed with the migration procedure.</a:t>
            </a:r>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4</a:t>
            </a:fld>
            <a:endParaRPr lang="en-US"/>
          </a:p>
        </p:txBody>
      </p:sp>
    </p:spTree>
    <p:extLst>
      <p:ext uri="{BB962C8B-B14F-4D97-AF65-F5344CB8AC3E}">
        <p14:creationId xmlns:p14="http://schemas.microsoft.com/office/powerpoint/2010/main" val="156696177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Students should be careful about these conditions</a:t>
            </a:r>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40</a:t>
            </a:fld>
            <a:endParaRPr lang="en-US"/>
          </a:p>
        </p:txBody>
      </p:sp>
    </p:spTree>
    <p:extLst>
      <p:ext uri="{BB962C8B-B14F-4D97-AF65-F5344CB8AC3E}">
        <p14:creationId xmlns:p14="http://schemas.microsoft.com/office/powerpoint/2010/main" val="67031694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41</a:t>
            </a:fld>
            <a:endParaRPr lang="en-US"/>
          </a:p>
        </p:txBody>
      </p:sp>
    </p:spTree>
    <p:extLst>
      <p:ext uri="{BB962C8B-B14F-4D97-AF65-F5344CB8AC3E}">
        <p14:creationId xmlns:p14="http://schemas.microsoft.com/office/powerpoint/2010/main" val="19109690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Go through the tutorial videos</a:t>
            </a:r>
            <a:r>
              <a:rPr lang="en-US" baseline="0" dirty="0" smtClean="0"/>
              <a:t> provided in the pdf to complete the assignment, This slide is only shows the important part of the assignments.</a:t>
            </a:r>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5</a:t>
            </a:fld>
            <a:endParaRPr lang="en-US"/>
          </a:p>
        </p:txBody>
      </p:sp>
    </p:spTree>
    <p:extLst>
      <p:ext uri="{BB962C8B-B14F-4D97-AF65-F5344CB8AC3E}">
        <p14:creationId xmlns:p14="http://schemas.microsoft.com/office/powerpoint/2010/main" val="27057061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slide shows the naming procedure of the VMs and selecting the OS on virtual box</a:t>
            </a:r>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6</a:t>
            </a:fld>
            <a:endParaRPr lang="en-US"/>
          </a:p>
        </p:txBody>
      </p:sp>
    </p:spTree>
    <p:extLst>
      <p:ext uri="{BB962C8B-B14F-4D97-AF65-F5344CB8AC3E}">
        <p14:creationId xmlns:p14="http://schemas.microsoft.com/office/powerpoint/2010/main" val="9335594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While</a:t>
            </a:r>
            <a:r>
              <a:rPr lang="en-US" baseline="0" dirty="0" smtClean="0"/>
              <a:t> installing the VM make sure it is allocated </a:t>
            </a:r>
            <a:r>
              <a:rPr lang="en-US" baseline="0" dirty="0" err="1" smtClean="0"/>
              <a:t>atleast</a:t>
            </a:r>
            <a:r>
              <a:rPr lang="en-US" baseline="0" dirty="0" smtClean="0"/>
              <a:t> 2048 MB memory.</a:t>
            </a:r>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7</a:t>
            </a:fld>
            <a:endParaRPr lang="en-US"/>
          </a:p>
        </p:txBody>
      </p:sp>
    </p:spTree>
    <p:extLst>
      <p:ext uri="{BB962C8B-B14F-4D97-AF65-F5344CB8AC3E}">
        <p14:creationId xmlns:p14="http://schemas.microsoft.com/office/powerpoint/2010/main" val="23078143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Each VM should be allocated at least 80</a:t>
            </a:r>
            <a:r>
              <a:rPr lang="en-US" baseline="0" dirty="0" smtClean="0"/>
              <a:t> GB. So, to follow these, we need to select the hard disk file type and fixed size hard disk type.</a:t>
            </a:r>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8</a:t>
            </a:fld>
            <a:endParaRPr lang="en-US"/>
          </a:p>
        </p:txBody>
      </p:sp>
    </p:spTree>
    <p:extLst>
      <p:ext uri="{BB962C8B-B14F-4D97-AF65-F5344CB8AC3E}">
        <p14:creationId xmlns:p14="http://schemas.microsoft.com/office/powerpoint/2010/main" val="41798719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Then create the disk </a:t>
            </a:r>
            <a:r>
              <a:rPr lang="en-US" dirty="0" smtClean="0"/>
              <a:t>size by selecting</a:t>
            </a:r>
            <a:r>
              <a:rPr lang="en-US" baseline="0" dirty="0" smtClean="0"/>
              <a:t> the target directory and size, i.e., 80GB</a:t>
            </a:r>
            <a:r>
              <a:rPr lang="en-US" dirty="0" smtClean="0"/>
              <a:t>.</a:t>
            </a:r>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9</a:t>
            </a:fld>
            <a:endParaRPr lang="en-US"/>
          </a:p>
        </p:txBody>
      </p:sp>
    </p:spTree>
    <p:extLst>
      <p:ext uri="{BB962C8B-B14F-4D97-AF65-F5344CB8AC3E}">
        <p14:creationId xmlns:p14="http://schemas.microsoft.com/office/powerpoint/2010/main" val="22822554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6F60ADD-F1E3-4119-A472-E83A5920C415}" type="datetimeFigureOut">
              <a:rPr lang="en-US" smtClean="0"/>
              <a:t>10/8/2020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C4E08F-4C33-40D6-9B9F-C53357D33EB1}" type="slidenum">
              <a:rPr lang="en-US" smtClean="0"/>
              <a:t>‹#›</a:t>
            </a:fld>
            <a:endParaRPr lang="en-US"/>
          </a:p>
        </p:txBody>
      </p:sp>
    </p:spTree>
    <p:extLst>
      <p:ext uri="{BB962C8B-B14F-4D97-AF65-F5344CB8AC3E}">
        <p14:creationId xmlns:p14="http://schemas.microsoft.com/office/powerpoint/2010/main" val="33199318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6F60ADD-F1E3-4119-A472-E83A5920C415}" type="datetimeFigureOut">
              <a:rPr lang="en-US" smtClean="0"/>
              <a:t>10/8/2020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C4E08F-4C33-40D6-9B9F-C53357D33EB1}" type="slidenum">
              <a:rPr lang="en-US" smtClean="0"/>
              <a:t>‹#›</a:t>
            </a:fld>
            <a:endParaRPr lang="en-US"/>
          </a:p>
        </p:txBody>
      </p:sp>
    </p:spTree>
    <p:extLst>
      <p:ext uri="{BB962C8B-B14F-4D97-AF65-F5344CB8AC3E}">
        <p14:creationId xmlns:p14="http://schemas.microsoft.com/office/powerpoint/2010/main" val="13444427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6F60ADD-F1E3-4119-A472-E83A5920C415}" type="datetimeFigureOut">
              <a:rPr lang="en-US" smtClean="0"/>
              <a:t>10/8/2020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C4E08F-4C33-40D6-9B9F-C53357D33EB1}" type="slidenum">
              <a:rPr lang="en-US" smtClean="0"/>
              <a:t>‹#›</a:t>
            </a:fld>
            <a:endParaRPr lang="en-US"/>
          </a:p>
        </p:txBody>
      </p:sp>
    </p:spTree>
    <p:extLst>
      <p:ext uri="{BB962C8B-B14F-4D97-AF65-F5344CB8AC3E}">
        <p14:creationId xmlns:p14="http://schemas.microsoft.com/office/powerpoint/2010/main" val="2411214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6F60ADD-F1E3-4119-A472-E83A5920C415}" type="datetimeFigureOut">
              <a:rPr lang="en-US" smtClean="0"/>
              <a:t>10/8/2020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C4E08F-4C33-40D6-9B9F-C53357D33EB1}" type="slidenum">
              <a:rPr lang="en-US" smtClean="0"/>
              <a:t>‹#›</a:t>
            </a:fld>
            <a:endParaRPr lang="en-US"/>
          </a:p>
        </p:txBody>
      </p:sp>
    </p:spTree>
    <p:extLst>
      <p:ext uri="{BB962C8B-B14F-4D97-AF65-F5344CB8AC3E}">
        <p14:creationId xmlns:p14="http://schemas.microsoft.com/office/powerpoint/2010/main" val="8088027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6F60ADD-F1E3-4119-A472-E83A5920C415}" type="datetimeFigureOut">
              <a:rPr lang="en-US" smtClean="0"/>
              <a:t>10/8/2020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C4E08F-4C33-40D6-9B9F-C53357D33EB1}" type="slidenum">
              <a:rPr lang="en-US" smtClean="0"/>
              <a:t>‹#›</a:t>
            </a:fld>
            <a:endParaRPr lang="en-US"/>
          </a:p>
        </p:txBody>
      </p:sp>
    </p:spTree>
    <p:extLst>
      <p:ext uri="{BB962C8B-B14F-4D97-AF65-F5344CB8AC3E}">
        <p14:creationId xmlns:p14="http://schemas.microsoft.com/office/powerpoint/2010/main" val="6525162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6F60ADD-F1E3-4119-A472-E83A5920C415}" type="datetimeFigureOut">
              <a:rPr lang="en-US" smtClean="0"/>
              <a:t>10/8/2020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C4E08F-4C33-40D6-9B9F-C53357D33EB1}" type="slidenum">
              <a:rPr lang="en-US" smtClean="0"/>
              <a:t>‹#›</a:t>
            </a:fld>
            <a:endParaRPr lang="en-US"/>
          </a:p>
        </p:txBody>
      </p:sp>
    </p:spTree>
    <p:extLst>
      <p:ext uri="{BB962C8B-B14F-4D97-AF65-F5344CB8AC3E}">
        <p14:creationId xmlns:p14="http://schemas.microsoft.com/office/powerpoint/2010/main" val="27532487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6F60ADD-F1E3-4119-A472-E83A5920C415}" type="datetimeFigureOut">
              <a:rPr lang="en-US" smtClean="0"/>
              <a:t>10/8/2020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9C4E08F-4C33-40D6-9B9F-C53357D33EB1}" type="slidenum">
              <a:rPr lang="en-US" smtClean="0"/>
              <a:t>‹#›</a:t>
            </a:fld>
            <a:endParaRPr lang="en-US"/>
          </a:p>
        </p:txBody>
      </p:sp>
    </p:spTree>
    <p:extLst>
      <p:ext uri="{BB962C8B-B14F-4D97-AF65-F5344CB8AC3E}">
        <p14:creationId xmlns:p14="http://schemas.microsoft.com/office/powerpoint/2010/main" val="20265630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6F60ADD-F1E3-4119-A472-E83A5920C415}" type="datetimeFigureOut">
              <a:rPr lang="en-US" smtClean="0"/>
              <a:t>10/8/2020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9C4E08F-4C33-40D6-9B9F-C53357D33EB1}" type="slidenum">
              <a:rPr lang="en-US" smtClean="0"/>
              <a:t>‹#›</a:t>
            </a:fld>
            <a:endParaRPr lang="en-US"/>
          </a:p>
        </p:txBody>
      </p:sp>
    </p:spTree>
    <p:extLst>
      <p:ext uri="{BB962C8B-B14F-4D97-AF65-F5344CB8AC3E}">
        <p14:creationId xmlns:p14="http://schemas.microsoft.com/office/powerpoint/2010/main" val="39402417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6F60ADD-F1E3-4119-A472-E83A5920C415}" type="datetimeFigureOut">
              <a:rPr lang="en-US" smtClean="0"/>
              <a:t>10/8/2020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9C4E08F-4C33-40D6-9B9F-C53357D33EB1}" type="slidenum">
              <a:rPr lang="en-US" smtClean="0"/>
              <a:t>‹#›</a:t>
            </a:fld>
            <a:endParaRPr lang="en-US"/>
          </a:p>
        </p:txBody>
      </p:sp>
    </p:spTree>
    <p:extLst>
      <p:ext uri="{BB962C8B-B14F-4D97-AF65-F5344CB8AC3E}">
        <p14:creationId xmlns:p14="http://schemas.microsoft.com/office/powerpoint/2010/main" val="21011176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F60ADD-F1E3-4119-A472-E83A5920C415}" type="datetimeFigureOut">
              <a:rPr lang="en-US" smtClean="0"/>
              <a:t>10/8/2020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C4E08F-4C33-40D6-9B9F-C53357D33EB1}" type="slidenum">
              <a:rPr lang="en-US" smtClean="0"/>
              <a:t>‹#›</a:t>
            </a:fld>
            <a:endParaRPr lang="en-US"/>
          </a:p>
        </p:txBody>
      </p:sp>
    </p:spTree>
    <p:extLst>
      <p:ext uri="{BB962C8B-B14F-4D97-AF65-F5344CB8AC3E}">
        <p14:creationId xmlns:p14="http://schemas.microsoft.com/office/powerpoint/2010/main" val="9641814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F60ADD-F1E3-4119-A472-E83A5920C415}" type="datetimeFigureOut">
              <a:rPr lang="en-US" smtClean="0"/>
              <a:t>10/8/2020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C4E08F-4C33-40D6-9B9F-C53357D33EB1}" type="slidenum">
              <a:rPr lang="en-US" smtClean="0"/>
              <a:t>‹#›</a:t>
            </a:fld>
            <a:endParaRPr lang="en-US"/>
          </a:p>
        </p:txBody>
      </p:sp>
    </p:spTree>
    <p:extLst>
      <p:ext uri="{BB962C8B-B14F-4D97-AF65-F5344CB8AC3E}">
        <p14:creationId xmlns:p14="http://schemas.microsoft.com/office/powerpoint/2010/main" val="9490974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t="-17000" b="-17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6F60ADD-F1E3-4119-A472-E83A5920C415}" type="datetimeFigureOut">
              <a:rPr lang="en-US" smtClean="0"/>
              <a:t>10/8/2020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9C4E08F-4C33-40D6-9B9F-C53357D33EB1}" type="slidenum">
              <a:rPr lang="en-US" smtClean="0"/>
              <a:t>‹#›</a:t>
            </a:fld>
            <a:endParaRPr lang="en-US"/>
          </a:p>
        </p:txBody>
      </p:sp>
    </p:spTree>
    <p:extLst>
      <p:ext uri="{BB962C8B-B14F-4D97-AF65-F5344CB8AC3E}">
        <p14:creationId xmlns:p14="http://schemas.microsoft.com/office/powerpoint/2010/main" val="360681364"/>
      </p:ext>
    </p:extLst>
  </p:cSld>
  <p:clrMap bg1="lt1" tx1="dk1" bg2="lt2" tx2="dk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 id="2147483734" r:id="rId5"/>
    <p:sldLayoutId id="2147483735" r:id="rId6"/>
    <p:sldLayoutId id="2147483736" r:id="rId7"/>
    <p:sldLayoutId id="2147483737" r:id="rId8"/>
    <p:sldLayoutId id="2147483738" r:id="rId9"/>
    <p:sldLayoutId id="2147483739" r:id="rId10"/>
    <p:sldLayoutId id="214748374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8.JP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3.JP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17.JP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media/image30.JPG"/></Relationships>
</file>

<file path=ppt/slides/_rels/slide39.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5.JPG"/></Relationships>
</file>

<file path=ppt/slides/_rels/slide9.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5" name="Shape 105"/>
          <p:cNvSpPr txBox="1">
            <a:spLocks noGrp="1"/>
          </p:cNvSpPr>
          <p:nvPr>
            <p:ph type="ctrTitle"/>
          </p:nvPr>
        </p:nvSpPr>
        <p:spPr>
          <a:xfrm>
            <a:off x="2133600" y="1439291"/>
            <a:ext cx="8123100" cy="2142109"/>
          </a:xfrm>
          <a:prstGeom prst="rect">
            <a:avLst/>
          </a:prstGeom>
        </p:spPr>
        <p:txBody>
          <a:bodyPr vert="horz" lIns="91425" tIns="91425" rIns="91425" bIns="91425" rtlCol="0" anchor="b" anchorCtr="0">
            <a:noAutofit/>
          </a:bodyPr>
          <a:lstStyle/>
          <a:p>
            <a:pPr lvl="0" algn="ctr"/>
            <a:r>
              <a:rPr lang="en-US" sz="4800" smtClean="0">
                <a:ea typeface="Roboto slab" pitchFamily="2" charset="0"/>
              </a:rPr>
              <a:t>PA2 Tutorial</a:t>
            </a:r>
            <a:endParaRPr lang="en" sz="4800" dirty="0">
              <a:ea typeface="Roboto slab" pitchFamily="2" charset="0"/>
            </a:endParaRPr>
          </a:p>
        </p:txBody>
      </p:sp>
      <p:sp useBgFill="1">
        <p:nvSpPr>
          <p:cNvPr id="106" name="Shape 106"/>
          <p:cNvSpPr txBox="1">
            <a:spLocks noGrp="1"/>
          </p:cNvSpPr>
          <p:nvPr>
            <p:ph type="subTitle" idx="1"/>
          </p:nvPr>
        </p:nvSpPr>
        <p:spPr>
          <a:xfrm>
            <a:off x="1752600" y="3733800"/>
            <a:ext cx="8504101" cy="2438400"/>
          </a:xfrm>
          <a:prstGeom prst="rect">
            <a:avLst/>
          </a:prstGeom>
        </p:spPr>
        <p:txBody>
          <a:bodyPr vert="horz" lIns="91425" tIns="91425" rIns="91425" bIns="91425" rtlCol="0" anchor="t" anchorCtr="0">
            <a:noAutofit/>
          </a:bodyPr>
          <a:lstStyle/>
          <a:p>
            <a:pPr algn="ctr"/>
            <a:endParaRPr lang="en-US" sz="2800" b="1" dirty="0" smtClean="0">
              <a:solidFill>
                <a:srgbClr val="FFC000"/>
              </a:solidFill>
              <a:latin typeface="Roboto" pitchFamily="2" charset="0"/>
              <a:ea typeface="Roboto" pitchFamily="2" charset="0"/>
            </a:endParaRPr>
          </a:p>
          <a:p>
            <a:pPr algn="ctr"/>
            <a:r>
              <a:rPr lang="en-US" sz="2800" b="1" dirty="0" smtClean="0">
                <a:solidFill>
                  <a:srgbClr val="FFC000"/>
                </a:solidFill>
                <a:latin typeface="Roboto" pitchFamily="2" charset="0"/>
                <a:ea typeface="Roboto" pitchFamily="2" charset="0"/>
              </a:rPr>
              <a:t>CS 4740 Cloud Computing</a:t>
            </a:r>
            <a:endParaRPr lang="en-US" sz="2000" dirty="0" smtClean="0">
              <a:solidFill>
                <a:srgbClr val="FFC000"/>
              </a:solidFill>
              <a:latin typeface="Roboto" pitchFamily="2" charset="0"/>
              <a:ea typeface="Roboto" pitchFamily="2" charset="0"/>
            </a:endParaRPr>
          </a:p>
          <a:p>
            <a:pPr algn="ctr"/>
            <a:r>
              <a:rPr lang="en-US" sz="1800" dirty="0" smtClean="0">
                <a:solidFill>
                  <a:srgbClr val="FFC000"/>
                </a:solidFill>
                <a:latin typeface="Roboto" pitchFamily="2" charset="0"/>
                <a:ea typeface="Roboto" pitchFamily="2" charset="0"/>
              </a:rPr>
              <a:t>Department of Computer Science, University of Virginia, USA</a:t>
            </a:r>
            <a:endParaRPr lang="en-US" sz="1800" dirty="0">
              <a:solidFill>
                <a:srgbClr val="FFC000"/>
              </a:solidFill>
              <a:latin typeface="Roboto" pitchFamily="2" charset="0"/>
              <a:ea typeface="Roboto" pitchFamily="2" charset="0"/>
            </a:endParaRPr>
          </a:p>
        </p:txBody>
      </p:sp>
    </p:spTree>
    <p:extLst>
      <p:ext uri="{BB962C8B-B14F-4D97-AF65-F5344CB8AC3E}">
        <p14:creationId xmlns:p14="http://schemas.microsoft.com/office/powerpoint/2010/main" val="125947340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Steps of the Assignment</a:t>
            </a:r>
            <a:endParaRPr lang="en-US" dirty="0"/>
          </a:p>
        </p:txBody>
      </p:sp>
      <p:sp>
        <p:nvSpPr>
          <p:cNvPr id="3" name="Content Placeholder 2"/>
          <p:cNvSpPr>
            <a:spLocks noGrp="1"/>
          </p:cNvSpPr>
          <p:nvPr>
            <p:ph idx="1"/>
          </p:nvPr>
        </p:nvSpPr>
        <p:spPr/>
        <p:txBody>
          <a:bodyPr/>
          <a:lstStyle/>
          <a:p>
            <a:pPr marL="0" indent="0">
              <a:buNone/>
            </a:pPr>
            <a:r>
              <a:rPr lang="en-US" dirty="0" smtClean="0"/>
              <a:t>4. </a:t>
            </a:r>
            <a:r>
              <a:rPr lang="en-US" dirty="0"/>
              <a:t>After you create PM1 and PM2, right click and choose setting for them. In the “Storage” tab, you </a:t>
            </a:r>
            <a:r>
              <a:rPr lang="en-US" dirty="0" smtClean="0"/>
              <a:t>can see </a:t>
            </a:r>
            <a:r>
              <a:rPr lang="en-US" dirty="0"/>
              <a:t>an empty drive. Load the </a:t>
            </a:r>
            <a:r>
              <a:rPr lang="en-US" b="1" dirty="0" err="1"/>
              <a:t>XenServer.iso</a:t>
            </a:r>
            <a:r>
              <a:rPr lang="en-US" b="1" dirty="0"/>
              <a:t> </a:t>
            </a:r>
            <a:r>
              <a:rPr lang="en-US" dirty="0"/>
              <a:t>into the drive. Then, in the “Network” tab, select </a:t>
            </a:r>
            <a:r>
              <a:rPr lang="en-US" dirty="0" smtClean="0"/>
              <a:t>the “Bridge </a:t>
            </a:r>
            <a:r>
              <a:rPr lang="en-US" dirty="0"/>
              <a:t>Adapter”. After the configuration, start PM1 and PM2. This will lead you to the </a:t>
            </a:r>
            <a:r>
              <a:rPr lang="en-US" dirty="0" err="1" smtClean="0"/>
              <a:t>XenServer</a:t>
            </a:r>
            <a:r>
              <a:rPr lang="en-US" dirty="0"/>
              <a:t> </a:t>
            </a:r>
            <a:r>
              <a:rPr lang="en-US" dirty="0" smtClean="0"/>
              <a:t>installation</a:t>
            </a:r>
            <a:r>
              <a:rPr lang="en-US" dirty="0"/>
              <a:t>.</a:t>
            </a:r>
          </a:p>
        </p:txBody>
      </p:sp>
    </p:spTree>
    <p:extLst>
      <p:ext uri="{BB962C8B-B14F-4D97-AF65-F5344CB8AC3E}">
        <p14:creationId xmlns:p14="http://schemas.microsoft.com/office/powerpoint/2010/main" val="8849918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Illustration of Step 4</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0" y="1495599"/>
            <a:ext cx="5828535" cy="5207042"/>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45081" y="1495599"/>
            <a:ext cx="6125412" cy="5207042"/>
          </a:xfrm>
          <a:prstGeom prst="rect">
            <a:avLst/>
          </a:prstGeom>
        </p:spPr>
      </p:pic>
      <p:sp>
        <p:nvSpPr>
          <p:cNvPr id="7" name="Rectangle 6"/>
          <p:cNvSpPr/>
          <p:nvPr/>
        </p:nvSpPr>
        <p:spPr>
          <a:xfrm>
            <a:off x="8087558" y="3331631"/>
            <a:ext cx="1526960" cy="346229"/>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979721" y="3504745"/>
            <a:ext cx="1269506" cy="346229"/>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1864311" y="3914454"/>
            <a:ext cx="1961050" cy="369332"/>
          </a:xfrm>
          <a:prstGeom prst="rect">
            <a:avLst/>
          </a:prstGeom>
          <a:noFill/>
        </p:spPr>
        <p:txBody>
          <a:bodyPr wrap="none" rtlCol="0">
            <a:spAutoFit/>
          </a:bodyPr>
          <a:lstStyle/>
          <a:p>
            <a:r>
              <a:rPr lang="en-US" dirty="0" smtClean="0"/>
              <a:t>Load </a:t>
            </a:r>
            <a:r>
              <a:rPr lang="en-US" dirty="0" err="1" smtClean="0"/>
              <a:t>XenServer</a:t>
            </a:r>
            <a:r>
              <a:rPr lang="en-US" dirty="0" smtClean="0"/>
              <a:t> </a:t>
            </a:r>
            <a:r>
              <a:rPr lang="en-US" dirty="0" err="1" smtClean="0"/>
              <a:t>iso</a:t>
            </a:r>
            <a:endParaRPr lang="en-US" dirty="0"/>
          </a:p>
        </p:txBody>
      </p:sp>
    </p:spTree>
    <p:extLst>
      <p:ext uri="{BB962C8B-B14F-4D97-AF65-F5344CB8AC3E}">
        <p14:creationId xmlns:p14="http://schemas.microsoft.com/office/powerpoint/2010/main" val="7467298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Steps of the Assignment</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5. </a:t>
            </a:r>
            <a:r>
              <a:rPr lang="en-US" dirty="0"/>
              <a:t>Follow the instructions on the screen to install </a:t>
            </a:r>
            <a:r>
              <a:rPr lang="en-US" dirty="0" err="1"/>
              <a:t>XenServer</a:t>
            </a:r>
            <a:r>
              <a:rPr lang="en-US" dirty="0"/>
              <a:t>. For the network, choose “</a:t>
            </a:r>
            <a:r>
              <a:rPr lang="en-US" dirty="0" smtClean="0"/>
              <a:t>Automatic configuration </a:t>
            </a:r>
            <a:r>
              <a:rPr lang="en-US" dirty="0"/>
              <a:t>(DHCP)”.</a:t>
            </a:r>
          </a:p>
          <a:p>
            <a:pPr marL="0" indent="0">
              <a:buNone/>
            </a:pPr>
            <a:r>
              <a:rPr lang="en-US" b="1" dirty="0"/>
              <a:t>Specify the host names </a:t>
            </a:r>
            <a:r>
              <a:rPr lang="en-US" b="1" dirty="0" smtClean="0"/>
              <a:t>for PM1 and PM2 as </a:t>
            </a:r>
            <a:r>
              <a:rPr lang="en-US" b="1" dirty="0"/>
              <a:t>“your </a:t>
            </a:r>
            <a:r>
              <a:rPr lang="en-US" b="1" dirty="0" err="1"/>
              <a:t>UVa</a:t>
            </a:r>
            <a:r>
              <a:rPr lang="en-US" b="1" dirty="0"/>
              <a:t> Computing ID + 1” and “your </a:t>
            </a:r>
            <a:r>
              <a:rPr lang="en-US" b="1" dirty="0" err="1"/>
              <a:t>UVa</a:t>
            </a:r>
            <a:r>
              <a:rPr lang="en-US" b="1" dirty="0"/>
              <a:t> Computing ID + 2” for </a:t>
            </a:r>
            <a:r>
              <a:rPr lang="en-US" b="1" dirty="0" smtClean="0"/>
              <a:t>grading purpose</a:t>
            </a:r>
            <a:r>
              <a:rPr lang="en-US" b="1" dirty="0"/>
              <a:t>.</a:t>
            </a:r>
          </a:p>
          <a:p>
            <a:pPr marL="0" indent="0">
              <a:buNone/>
            </a:pPr>
            <a:r>
              <a:rPr lang="en-US" dirty="0"/>
              <a:t>For network time protocol (NTP), select manually time entry. </a:t>
            </a:r>
          </a:p>
        </p:txBody>
      </p:sp>
    </p:spTree>
    <p:extLst>
      <p:ext uri="{BB962C8B-B14F-4D97-AF65-F5344CB8AC3E}">
        <p14:creationId xmlns:p14="http://schemas.microsoft.com/office/powerpoint/2010/main" val="3164656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Illustration for Step 5: automatic configuration (DHCP)</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873188" y="1896565"/>
            <a:ext cx="8052047" cy="4601170"/>
          </a:xfrm>
        </p:spPr>
      </p:pic>
      <p:sp>
        <p:nvSpPr>
          <p:cNvPr id="5" name="Rectangle 4"/>
          <p:cNvSpPr/>
          <p:nvPr/>
        </p:nvSpPr>
        <p:spPr>
          <a:xfrm>
            <a:off x="3364637" y="3258104"/>
            <a:ext cx="3559946" cy="346229"/>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243224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Illustration for Step 5: Setting host name</a:t>
            </a:r>
            <a:endParaRPr lang="en-US" dirty="0"/>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968701" y="1690688"/>
            <a:ext cx="8334107" cy="4665724"/>
          </a:xfrm>
        </p:spPr>
      </p:pic>
      <p:sp>
        <p:nvSpPr>
          <p:cNvPr id="6" name="Rectangle 5"/>
          <p:cNvSpPr/>
          <p:nvPr/>
        </p:nvSpPr>
        <p:spPr>
          <a:xfrm>
            <a:off x="4128117" y="2843136"/>
            <a:ext cx="1065320" cy="346229"/>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660827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Illustration for Step 5: NTP manual entry</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864311" y="1588999"/>
            <a:ext cx="8478173" cy="4833025"/>
          </a:xfrm>
        </p:spPr>
      </p:pic>
      <p:sp>
        <p:nvSpPr>
          <p:cNvPr id="7" name="Rectangle 6"/>
          <p:cNvSpPr/>
          <p:nvPr/>
        </p:nvSpPr>
        <p:spPr>
          <a:xfrm>
            <a:off x="5051394" y="3832396"/>
            <a:ext cx="2192785" cy="346229"/>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869129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Steps of the Assignment</a:t>
            </a:r>
            <a:endParaRPr lang="en-US" dirty="0"/>
          </a:p>
        </p:txBody>
      </p:sp>
      <p:sp>
        <p:nvSpPr>
          <p:cNvPr id="3" name="Content Placeholder 2"/>
          <p:cNvSpPr>
            <a:spLocks noGrp="1"/>
          </p:cNvSpPr>
          <p:nvPr>
            <p:ph idx="1"/>
          </p:nvPr>
        </p:nvSpPr>
        <p:spPr/>
        <p:txBody>
          <a:bodyPr/>
          <a:lstStyle/>
          <a:p>
            <a:pPr marL="0" indent="0">
              <a:buNone/>
            </a:pPr>
            <a:r>
              <a:rPr lang="en-US" dirty="0" smtClean="0"/>
              <a:t>6. After </a:t>
            </a:r>
            <a:r>
              <a:rPr lang="en-US" dirty="0"/>
              <a:t>the installation, you will enter the </a:t>
            </a:r>
            <a:r>
              <a:rPr lang="en-US" dirty="0" err="1"/>
              <a:t>XenServer</a:t>
            </a:r>
            <a:r>
              <a:rPr lang="en-US" dirty="0"/>
              <a:t> interface. You will be able to see IP address on </a:t>
            </a:r>
            <a:r>
              <a:rPr lang="en-US" dirty="0" smtClean="0"/>
              <a:t>the “Status </a:t>
            </a:r>
            <a:r>
              <a:rPr lang="en-US" dirty="0"/>
              <a:t>Display” tab.</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8200" y="2772975"/>
            <a:ext cx="4930140" cy="4089462"/>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90036" y="2700920"/>
            <a:ext cx="5082540" cy="4157080"/>
          </a:xfrm>
          <a:prstGeom prst="rect">
            <a:avLst/>
          </a:prstGeom>
        </p:spPr>
      </p:pic>
      <p:sp>
        <p:nvSpPr>
          <p:cNvPr id="6" name="Rectangle 5"/>
          <p:cNvSpPr/>
          <p:nvPr/>
        </p:nvSpPr>
        <p:spPr>
          <a:xfrm>
            <a:off x="4325349" y="4606346"/>
            <a:ext cx="1205439" cy="21423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10008427" y="4637933"/>
            <a:ext cx="1074197" cy="179773"/>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101947" y="4110361"/>
            <a:ext cx="617477" cy="369332"/>
          </a:xfrm>
          <a:prstGeom prst="rect">
            <a:avLst/>
          </a:prstGeom>
          <a:noFill/>
        </p:spPr>
        <p:txBody>
          <a:bodyPr wrap="none" rtlCol="0">
            <a:spAutoFit/>
          </a:bodyPr>
          <a:lstStyle/>
          <a:p>
            <a:r>
              <a:rPr lang="en-US" dirty="0" smtClean="0"/>
              <a:t>PM1</a:t>
            </a:r>
            <a:endParaRPr lang="en-US" dirty="0"/>
          </a:p>
        </p:txBody>
      </p:sp>
      <p:sp>
        <p:nvSpPr>
          <p:cNvPr id="9" name="TextBox 8"/>
          <p:cNvSpPr txBox="1"/>
          <p:nvPr/>
        </p:nvSpPr>
        <p:spPr>
          <a:xfrm>
            <a:off x="11503761" y="4161862"/>
            <a:ext cx="617477" cy="369332"/>
          </a:xfrm>
          <a:prstGeom prst="rect">
            <a:avLst/>
          </a:prstGeom>
          <a:noFill/>
        </p:spPr>
        <p:txBody>
          <a:bodyPr wrap="none" rtlCol="0">
            <a:spAutoFit/>
          </a:bodyPr>
          <a:lstStyle/>
          <a:p>
            <a:r>
              <a:rPr lang="en-US" dirty="0" smtClean="0"/>
              <a:t>PM2</a:t>
            </a:r>
            <a:endParaRPr lang="en-US" dirty="0"/>
          </a:p>
        </p:txBody>
      </p:sp>
    </p:spTree>
    <p:extLst>
      <p:ext uri="{BB962C8B-B14F-4D97-AF65-F5344CB8AC3E}">
        <p14:creationId xmlns:p14="http://schemas.microsoft.com/office/powerpoint/2010/main" val="27567228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Steps of the Assignment </a:t>
            </a:r>
            <a:endParaRPr lang="en-US" dirty="0"/>
          </a:p>
        </p:txBody>
      </p:sp>
      <p:sp>
        <p:nvSpPr>
          <p:cNvPr id="3" name="Content Placeholder 2"/>
          <p:cNvSpPr>
            <a:spLocks noGrp="1"/>
          </p:cNvSpPr>
          <p:nvPr>
            <p:ph idx="1"/>
          </p:nvPr>
        </p:nvSpPr>
        <p:spPr/>
        <p:txBody>
          <a:bodyPr/>
          <a:lstStyle/>
          <a:p>
            <a:pPr marL="0" indent="0">
              <a:buNone/>
            </a:pPr>
            <a:r>
              <a:rPr lang="en-US" dirty="0" smtClean="0"/>
              <a:t>7. Install </a:t>
            </a:r>
            <a:r>
              <a:rPr lang="en-US" dirty="0" err="1"/>
              <a:t>XenCenter</a:t>
            </a:r>
            <a:r>
              <a:rPr lang="en-US" dirty="0"/>
              <a:t> on your PC.</a:t>
            </a:r>
          </a:p>
          <a:p>
            <a:r>
              <a:rPr lang="en-US" dirty="0">
                <a:solidFill>
                  <a:srgbClr val="FF0000"/>
                </a:solidFill>
              </a:rPr>
              <a:t>ATTENTION: please do not install </a:t>
            </a:r>
            <a:r>
              <a:rPr lang="en-US" dirty="0" err="1">
                <a:solidFill>
                  <a:srgbClr val="FF0000"/>
                </a:solidFill>
              </a:rPr>
              <a:t>XenCenter</a:t>
            </a:r>
            <a:r>
              <a:rPr lang="en-US" dirty="0">
                <a:solidFill>
                  <a:srgbClr val="FF0000"/>
                </a:solidFill>
              </a:rPr>
              <a:t> on PM1 or PM2. Install it on your PC with Windows OS.</a:t>
            </a:r>
          </a:p>
        </p:txBody>
      </p:sp>
    </p:spTree>
    <p:extLst>
      <p:ext uri="{BB962C8B-B14F-4D97-AF65-F5344CB8AC3E}">
        <p14:creationId xmlns:p14="http://schemas.microsoft.com/office/powerpoint/2010/main" val="30575411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Steps of the Assignment </a:t>
            </a:r>
            <a:endParaRPr lang="en-US" dirty="0"/>
          </a:p>
        </p:txBody>
      </p:sp>
      <p:sp>
        <p:nvSpPr>
          <p:cNvPr id="3" name="Content Placeholder 2"/>
          <p:cNvSpPr>
            <a:spLocks noGrp="1"/>
          </p:cNvSpPr>
          <p:nvPr>
            <p:ph idx="1"/>
          </p:nvPr>
        </p:nvSpPr>
        <p:spPr/>
        <p:txBody>
          <a:bodyPr/>
          <a:lstStyle/>
          <a:p>
            <a:pPr marL="0" indent="0">
              <a:buNone/>
            </a:pPr>
            <a:r>
              <a:rPr lang="en-US" dirty="0"/>
              <a:t>8</a:t>
            </a:r>
            <a:r>
              <a:rPr lang="en-US" dirty="0" smtClean="0"/>
              <a:t>. </a:t>
            </a:r>
            <a:r>
              <a:rPr lang="en-US" dirty="0"/>
              <a:t>Open </a:t>
            </a:r>
            <a:r>
              <a:rPr lang="en-US" dirty="0" err="1"/>
              <a:t>XenCenter</a:t>
            </a:r>
            <a:r>
              <a:rPr lang="en-US" dirty="0"/>
              <a:t>. Connect to PM1 and PM2 using the IP addresses.</a:t>
            </a:r>
            <a:endParaRPr lang="en-US" dirty="0">
              <a:solidFill>
                <a:srgbClr val="FF0000"/>
              </a:solidFill>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6800" y="2451374"/>
            <a:ext cx="10058400" cy="4279046"/>
          </a:xfrm>
          <a:prstGeom prst="rect">
            <a:avLst/>
          </a:prstGeom>
        </p:spPr>
      </p:pic>
      <p:sp>
        <p:nvSpPr>
          <p:cNvPr id="7" name="Rectangle 6"/>
          <p:cNvSpPr/>
          <p:nvPr/>
        </p:nvSpPr>
        <p:spPr>
          <a:xfrm>
            <a:off x="5211192" y="4773429"/>
            <a:ext cx="2352583" cy="346229"/>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8016536" y="4750326"/>
            <a:ext cx="3004412" cy="369332"/>
          </a:xfrm>
          <a:prstGeom prst="rect">
            <a:avLst/>
          </a:prstGeom>
          <a:noFill/>
        </p:spPr>
        <p:txBody>
          <a:bodyPr wrap="none" rtlCol="0">
            <a:spAutoFit/>
          </a:bodyPr>
          <a:lstStyle/>
          <a:p>
            <a:r>
              <a:rPr lang="en-US" dirty="0" err="1" smtClean="0"/>
              <a:t>IPAddress</a:t>
            </a:r>
            <a:r>
              <a:rPr lang="en-US" dirty="0" smtClean="0"/>
              <a:t> from Status display</a:t>
            </a:r>
            <a:endParaRPr lang="en-US" dirty="0"/>
          </a:p>
        </p:txBody>
      </p:sp>
    </p:spTree>
    <p:extLst>
      <p:ext uri="{BB962C8B-B14F-4D97-AF65-F5344CB8AC3E}">
        <p14:creationId xmlns:p14="http://schemas.microsoft.com/office/powerpoint/2010/main" val="15829543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Steps of the Assignment</a:t>
            </a:r>
            <a:endParaRPr lang="en-US" dirty="0"/>
          </a:p>
        </p:txBody>
      </p:sp>
      <p:sp>
        <p:nvSpPr>
          <p:cNvPr id="3" name="Content Placeholder 2"/>
          <p:cNvSpPr>
            <a:spLocks noGrp="1"/>
          </p:cNvSpPr>
          <p:nvPr>
            <p:ph idx="1"/>
          </p:nvPr>
        </p:nvSpPr>
        <p:spPr/>
        <p:txBody>
          <a:bodyPr/>
          <a:lstStyle/>
          <a:p>
            <a:pPr marL="0" indent="0">
              <a:buNone/>
            </a:pPr>
            <a:r>
              <a:rPr lang="en-US" dirty="0" smtClean="0"/>
              <a:t>9. </a:t>
            </a:r>
            <a:r>
              <a:rPr lang="en-US" dirty="0"/>
              <a:t>Create a VM in each PM and install OS on the VMs using </a:t>
            </a:r>
            <a:r>
              <a:rPr lang="en-US" dirty="0" err="1"/>
              <a:t>XenCenter</a:t>
            </a:r>
            <a:r>
              <a:rPr lang="en-US" dirty="0"/>
              <a:t>. To create, simply select “</a:t>
            </a:r>
            <a:r>
              <a:rPr lang="en-US" dirty="0" smtClean="0"/>
              <a:t>NEW VM” </a:t>
            </a:r>
          </a:p>
          <a:p>
            <a:pPr marL="0" indent="0">
              <a:buNone/>
            </a:pPr>
            <a:r>
              <a:rPr lang="en-US" dirty="0" smtClean="0"/>
              <a:t>9 (</a:t>
            </a:r>
            <a:r>
              <a:rPr lang="en-US" dirty="0" err="1" smtClean="0"/>
              <a:t>i</a:t>
            </a:r>
            <a:r>
              <a:rPr lang="en-US" dirty="0" smtClean="0"/>
              <a:t>) </a:t>
            </a:r>
            <a:r>
              <a:rPr lang="en-US" dirty="0"/>
              <a:t>Select “</a:t>
            </a:r>
            <a:r>
              <a:rPr lang="en-US" dirty="0" err="1"/>
              <a:t>Debian</a:t>
            </a:r>
            <a:r>
              <a:rPr lang="en-US" dirty="0"/>
              <a:t> Wheezy 7.0 (64-bit)” as the template.</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95400" y="3154616"/>
            <a:ext cx="9419948" cy="3703384"/>
          </a:xfrm>
          <a:prstGeom prst="rect">
            <a:avLst/>
          </a:prstGeom>
        </p:spPr>
      </p:pic>
      <p:sp>
        <p:nvSpPr>
          <p:cNvPr id="5" name="Rectangle 4"/>
          <p:cNvSpPr/>
          <p:nvPr/>
        </p:nvSpPr>
        <p:spPr>
          <a:xfrm>
            <a:off x="4815766" y="5965671"/>
            <a:ext cx="2379216" cy="346229"/>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69938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latin typeface="Arial" panose="020B0604020202020204" pitchFamily="34" charset="0"/>
                <a:cs typeface="Arial" panose="020B0604020202020204" pitchFamily="34" charset="0"/>
              </a:rPr>
              <a:t>Goal of this PA</a:t>
            </a:r>
            <a:endParaRPr lang="en-US"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normAutofit/>
          </a:bodyPr>
          <a:lstStyle/>
          <a:p>
            <a:r>
              <a:rPr lang="en-US" sz="2400" dirty="0" smtClean="0">
                <a:latin typeface="Arial" panose="020B0604020202020204" pitchFamily="34" charset="0"/>
                <a:cs typeface="Arial" panose="020B0604020202020204" pitchFamily="34" charset="0"/>
              </a:rPr>
              <a:t>Gain hand-on experience about virtualization technique of type-1 hypervisor </a:t>
            </a:r>
            <a:r>
              <a:rPr lang="en-US" sz="2400" dirty="0" err="1" smtClean="0">
                <a:latin typeface="Arial" panose="020B0604020202020204" pitchFamily="34" charset="0"/>
                <a:cs typeface="Arial" panose="020B0604020202020204" pitchFamily="34" charset="0"/>
              </a:rPr>
              <a:t>Xen</a:t>
            </a:r>
            <a:endParaRPr lang="en-US" sz="2400" dirty="0" smtClean="0">
              <a:latin typeface="Arial" panose="020B0604020202020204" pitchFamily="34" charset="0"/>
              <a:cs typeface="Arial" panose="020B0604020202020204" pitchFamily="34" charset="0"/>
            </a:endParaRPr>
          </a:p>
          <a:p>
            <a:endParaRPr lang="en-US" sz="2400" dirty="0" smtClean="0">
              <a:latin typeface="Arial" panose="020B0604020202020204" pitchFamily="34" charset="0"/>
              <a:cs typeface="Arial" panose="020B0604020202020204" pitchFamily="34" charset="0"/>
            </a:endParaRPr>
          </a:p>
          <a:p>
            <a:r>
              <a:rPr lang="en-US" sz="2400" dirty="0" smtClean="0">
                <a:latin typeface="Arial" panose="020B0604020202020204" pitchFamily="34" charset="0"/>
                <a:cs typeface="Arial" panose="020B0604020202020204" pitchFamily="34" charset="0"/>
              </a:rPr>
              <a:t>Know about VM creation</a:t>
            </a:r>
          </a:p>
          <a:p>
            <a:endParaRPr lang="en-US" sz="2400" dirty="0">
              <a:latin typeface="Arial" panose="020B0604020202020204" pitchFamily="34" charset="0"/>
              <a:cs typeface="Arial" panose="020B0604020202020204" pitchFamily="34" charset="0"/>
            </a:endParaRPr>
          </a:p>
          <a:p>
            <a:r>
              <a:rPr lang="en-US" sz="2400" dirty="0" smtClean="0">
                <a:latin typeface="Arial" panose="020B0604020202020204" pitchFamily="34" charset="0"/>
                <a:cs typeface="Arial" panose="020B0604020202020204" pitchFamily="34" charset="0"/>
              </a:rPr>
              <a:t>Try live migrations</a:t>
            </a:r>
          </a:p>
          <a:p>
            <a:endParaRPr lang="en-US" dirty="0" smtClean="0">
              <a:latin typeface="Arial" panose="020B0604020202020204" pitchFamily="34" charset="0"/>
              <a:cs typeface="Arial" panose="020B0604020202020204" pitchFamily="34" charset="0"/>
            </a:endParaRPr>
          </a:p>
          <a:p>
            <a:endParaRPr lang="en-US" dirty="0" smtClean="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0619189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Steps of the Assignment</a:t>
            </a:r>
            <a:endParaRPr lang="en-US" dirty="0"/>
          </a:p>
        </p:txBody>
      </p:sp>
      <p:sp>
        <p:nvSpPr>
          <p:cNvPr id="3" name="Content Placeholder 2"/>
          <p:cNvSpPr>
            <a:spLocks noGrp="1"/>
          </p:cNvSpPr>
          <p:nvPr>
            <p:ph idx="1"/>
          </p:nvPr>
        </p:nvSpPr>
        <p:spPr/>
        <p:txBody>
          <a:bodyPr/>
          <a:lstStyle/>
          <a:p>
            <a:r>
              <a:rPr lang="en-US" dirty="0" smtClean="0"/>
              <a:t>9 (ii) You </a:t>
            </a:r>
            <a:r>
              <a:rPr lang="en-US" dirty="0"/>
              <a:t>will need to specify the </a:t>
            </a:r>
            <a:r>
              <a:rPr lang="en-US" dirty="0" err="1"/>
              <a:t>Debian</a:t>
            </a:r>
            <a:r>
              <a:rPr lang="en-US" dirty="0"/>
              <a:t> OS ISO on PM1 and PM2. To do so, go to the screen of PM1 </a:t>
            </a:r>
            <a:r>
              <a:rPr lang="en-US" dirty="0" smtClean="0"/>
              <a:t>and PM2 </a:t>
            </a:r>
            <a:r>
              <a:rPr lang="en-US" dirty="0"/>
              <a:t>on </a:t>
            </a:r>
            <a:r>
              <a:rPr lang="en-US" dirty="0" err="1"/>
              <a:t>VirtualBox</a:t>
            </a:r>
            <a:r>
              <a:rPr lang="en-US" dirty="0"/>
              <a:t>, select the “Device -&gt; Optical drive” tab and load the </a:t>
            </a:r>
            <a:r>
              <a:rPr lang="en-US" b="1" dirty="0" err="1"/>
              <a:t>Debian.iso</a:t>
            </a:r>
            <a:r>
              <a:rPr lang="en-US" b="1" dirty="0"/>
              <a:t> </a:t>
            </a:r>
            <a:r>
              <a:rPr lang="en-US" dirty="0"/>
              <a:t>(see figure below</a:t>
            </a:r>
            <a:r>
              <a:rPr lang="en-US" dirty="0" smtClean="0"/>
              <a:t>)</a:t>
            </a:r>
            <a:r>
              <a:rPr lang="en-US" b="1" dirty="0" smtClean="0"/>
              <a:t>. </a:t>
            </a:r>
            <a:r>
              <a:rPr lang="en-US" dirty="0" smtClean="0"/>
              <a:t>Then </a:t>
            </a:r>
            <a:r>
              <a:rPr lang="en-US" dirty="0"/>
              <a:t>go back to the screen of </a:t>
            </a:r>
            <a:r>
              <a:rPr lang="en-US" dirty="0" err="1"/>
              <a:t>XenCenter</a:t>
            </a:r>
            <a:r>
              <a:rPr lang="en-US" dirty="0"/>
              <a:t>, select DVD drive 0 on XXX (should be the default option).</a:t>
            </a:r>
          </a:p>
        </p:txBody>
      </p:sp>
    </p:spTree>
    <p:extLst>
      <p:ext uri="{BB962C8B-B14F-4D97-AF65-F5344CB8AC3E}">
        <p14:creationId xmlns:p14="http://schemas.microsoft.com/office/powerpoint/2010/main" val="2400475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Illustration of Step 9(ii)</a:t>
            </a:r>
            <a:endParaRPr lang="en-US" dirty="0"/>
          </a:p>
        </p:txBody>
      </p:sp>
      <p:pic>
        <p:nvPicPr>
          <p:cNvPr id="6" name="Content Placeholder 5"/>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762360" y="1619667"/>
            <a:ext cx="5328842" cy="5167312"/>
          </a:xfr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09679" y="1690688"/>
            <a:ext cx="5495277" cy="5167312"/>
          </a:xfrm>
          <a:prstGeom prst="rect">
            <a:avLst/>
          </a:prstGeom>
        </p:spPr>
      </p:pic>
      <p:sp>
        <p:nvSpPr>
          <p:cNvPr id="8" name="Rectangle 7"/>
          <p:cNvSpPr/>
          <p:nvPr/>
        </p:nvSpPr>
        <p:spPr>
          <a:xfrm>
            <a:off x="1233996" y="1861553"/>
            <a:ext cx="2192785" cy="90828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3515557" y="1946361"/>
            <a:ext cx="1396857" cy="369332"/>
          </a:xfrm>
          <a:prstGeom prst="rect">
            <a:avLst/>
          </a:prstGeom>
          <a:noFill/>
        </p:spPr>
        <p:txBody>
          <a:bodyPr wrap="none" rtlCol="0">
            <a:spAutoFit/>
          </a:bodyPr>
          <a:lstStyle/>
          <a:p>
            <a:r>
              <a:rPr lang="en-US" dirty="0" smtClean="0"/>
              <a:t>On </a:t>
            </a:r>
            <a:r>
              <a:rPr lang="en-US" dirty="0" err="1" smtClean="0"/>
              <a:t>Vitualbox</a:t>
            </a:r>
            <a:endParaRPr lang="en-US" dirty="0"/>
          </a:p>
        </p:txBody>
      </p:sp>
      <p:sp>
        <p:nvSpPr>
          <p:cNvPr id="10" name="TextBox 9"/>
          <p:cNvSpPr txBox="1"/>
          <p:nvPr/>
        </p:nvSpPr>
        <p:spPr>
          <a:xfrm>
            <a:off x="10730139" y="4089678"/>
            <a:ext cx="1493294" cy="369332"/>
          </a:xfrm>
          <a:prstGeom prst="rect">
            <a:avLst/>
          </a:prstGeom>
          <a:noFill/>
        </p:spPr>
        <p:txBody>
          <a:bodyPr wrap="none" rtlCol="0">
            <a:spAutoFit/>
          </a:bodyPr>
          <a:lstStyle/>
          <a:p>
            <a:r>
              <a:rPr lang="en-US" dirty="0" smtClean="0"/>
              <a:t>On </a:t>
            </a:r>
            <a:r>
              <a:rPr lang="en-US" dirty="0" err="1" smtClean="0"/>
              <a:t>XenCenter</a:t>
            </a:r>
            <a:endParaRPr lang="en-US" dirty="0"/>
          </a:p>
        </p:txBody>
      </p:sp>
      <p:sp>
        <p:nvSpPr>
          <p:cNvPr id="11" name="Rectangle 10"/>
          <p:cNvSpPr/>
          <p:nvPr/>
        </p:nvSpPr>
        <p:spPr>
          <a:xfrm>
            <a:off x="8449038" y="3969359"/>
            <a:ext cx="2192785" cy="558253"/>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0431110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Steps of the Assignment </a:t>
            </a:r>
            <a:endParaRPr lang="en-US" dirty="0"/>
          </a:p>
        </p:txBody>
      </p:sp>
      <p:sp>
        <p:nvSpPr>
          <p:cNvPr id="3" name="Content Placeholder 2"/>
          <p:cNvSpPr>
            <a:spLocks noGrp="1"/>
          </p:cNvSpPr>
          <p:nvPr>
            <p:ph idx="1"/>
          </p:nvPr>
        </p:nvSpPr>
        <p:spPr/>
        <p:txBody>
          <a:bodyPr/>
          <a:lstStyle/>
          <a:p>
            <a:r>
              <a:rPr lang="en-US" dirty="0" smtClean="0"/>
              <a:t>9(iii) </a:t>
            </a:r>
            <a:r>
              <a:rPr lang="en-US" dirty="0"/>
              <a:t>Specify the number of vCPU cores -- 1 is </a:t>
            </a:r>
            <a:r>
              <a:rPr lang="en-US" dirty="0" smtClean="0"/>
              <a:t>sufficient. Specify </a:t>
            </a:r>
            <a:r>
              <a:rPr lang="en-US" dirty="0"/>
              <a:t>the memory size (recommendation: 256-512MB), based on the memory size of the PM1 </a:t>
            </a:r>
            <a:r>
              <a:rPr lang="en-US" dirty="0" smtClean="0"/>
              <a:t>and PM2</a:t>
            </a:r>
            <a:r>
              <a:rPr lang="en-US" dirty="0"/>
              <a:t>. You should not use more than half of the memory size of the PM1 and PM2, as we need to </a:t>
            </a:r>
            <a:r>
              <a:rPr lang="en-US" dirty="0" smtClean="0"/>
              <a:t>leave sufficient </a:t>
            </a:r>
            <a:r>
              <a:rPr lang="en-US" dirty="0"/>
              <a:t>memory space for migration.</a:t>
            </a:r>
          </a:p>
        </p:txBody>
      </p:sp>
    </p:spTree>
    <p:extLst>
      <p:ext uri="{BB962C8B-B14F-4D97-AF65-F5344CB8AC3E}">
        <p14:creationId xmlns:p14="http://schemas.microsoft.com/office/powerpoint/2010/main" val="300530854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Illustration of Step 9(iii)</a:t>
            </a:r>
            <a:endParaRPr lang="en-US" dirty="0"/>
          </a:p>
        </p:txBody>
      </p:sp>
      <p:pic>
        <p:nvPicPr>
          <p:cNvPr id="6" name="Content Placeholder 5"/>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073786" y="1482570"/>
            <a:ext cx="10044427" cy="5078027"/>
          </a:xfrm>
        </p:spPr>
      </p:pic>
      <p:sp>
        <p:nvSpPr>
          <p:cNvPr id="7" name="Rectangle 6"/>
          <p:cNvSpPr/>
          <p:nvPr/>
        </p:nvSpPr>
        <p:spPr>
          <a:xfrm>
            <a:off x="4999606" y="3675355"/>
            <a:ext cx="2192785" cy="355107"/>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4999605" y="4387249"/>
            <a:ext cx="2192785" cy="39781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4559700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Steps of the Assignment</a:t>
            </a:r>
            <a:endParaRPr lang="en-US" dirty="0"/>
          </a:p>
        </p:txBody>
      </p:sp>
      <p:sp>
        <p:nvSpPr>
          <p:cNvPr id="3" name="Content Placeholder 2"/>
          <p:cNvSpPr>
            <a:spLocks noGrp="1"/>
          </p:cNvSpPr>
          <p:nvPr>
            <p:ph idx="1"/>
          </p:nvPr>
        </p:nvSpPr>
        <p:spPr/>
        <p:txBody>
          <a:bodyPr/>
          <a:lstStyle/>
          <a:p>
            <a:pPr marL="0" indent="0">
              <a:buNone/>
            </a:pPr>
            <a:r>
              <a:rPr lang="en-US" dirty="0" smtClean="0"/>
              <a:t>9(iv) Specify </a:t>
            </a:r>
            <a:r>
              <a:rPr lang="en-US" dirty="0"/>
              <a:t>the storage space – default is sufficient</a:t>
            </a:r>
            <a:r>
              <a:rPr lang="en-US" dirty="0" smtClean="0"/>
              <a:t>.</a:t>
            </a:r>
          </a:p>
          <a:p>
            <a:pPr marL="0" indent="0">
              <a:buNone/>
            </a:pP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9655" y="2235793"/>
            <a:ext cx="10058400" cy="4603072"/>
          </a:xfrm>
          <a:prstGeom prst="rect">
            <a:avLst/>
          </a:prstGeom>
        </p:spPr>
      </p:pic>
      <p:sp>
        <p:nvSpPr>
          <p:cNvPr id="5" name="Rectangle 4"/>
          <p:cNvSpPr/>
          <p:nvPr/>
        </p:nvSpPr>
        <p:spPr>
          <a:xfrm>
            <a:off x="4669654" y="4835572"/>
            <a:ext cx="3959442" cy="90828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9585781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Steps of the Assignment</a:t>
            </a:r>
            <a:endParaRPr lang="en-US" dirty="0"/>
          </a:p>
        </p:txBody>
      </p:sp>
      <p:sp>
        <p:nvSpPr>
          <p:cNvPr id="3" name="Content Placeholder 2"/>
          <p:cNvSpPr>
            <a:spLocks noGrp="1"/>
          </p:cNvSpPr>
          <p:nvPr>
            <p:ph idx="1"/>
          </p:nvPr>
        </p:nvSpPr>
        <p:spPr/>
        <p:txBody>
          <a:bodyPr/>
          <a:lstStyle/>
          <a:p>
            <a:r>
              <a:rPr lang="en-US" dirty="0"/>
              <a:t>After you create the VMs on PM1 and PM2, you can click the VMs and go to “Console”. Follow </a:t>
            </a:r>
            <a:r>
              <a:rPr lang="en-US" dirty="0" smtClean="0"/>
              <a:t>the instructions </a:t>
            </a:r>
            <a:r>
              <a:rPr lang="en-US" dirty="0"/>
              <a:t>on the console to install </a:t>
            </a:r>
            <a:r>
              <a:rPr lang="en-US" dirty="0" err="1"/>
              <a:t>Debian</a:t>
            </a:r>
            <a:r>
              <a:rPr lang="en-US" dirty="0"/>
              <a:t> 7.0. Select the default options during installation.</a:t>
            </a:r>
          </a:p>
          <a:p>
            <a:r>
              <a:rPr lang="en-US" b="1" dirty="0">
                <a:solidFill>
                  <a:srgbClr val="FF0000"/>
                </a:solidFill>
              </a:rPr>
              <a:t>Please NOTE that do not turn off your PC or lose your internet connection when you are doing </a:t>
            </a:r>
            <a:r>
              <a:rPr lang="en-US" b="1" dirty="0" smtClean="0">
                <a:solidFill>
                  <a:srgbClr val="FF0000"/>
                </a:solidFill>
              </a:rPr>
              <a:t>the following </a:t>
            </a:r>
            <a:r>
              <a:rPr lang="en-US" b="1" dirty="0">
                <a:solidFill>
                  <a:srgbClr val="FF0000"/>
                </a:solidFill>
              </a:rPr>
              <a:t>steps. Otherwise, you might need to install </a:t>
            </a:r>
            <a:r>
              <a:rPr lang="en-US" b="1" dirty="0" err="1">
                <a:solidFill>
                  <a:srgbClr val="FF0000"/>
                </a:solidFill>
              </a:rPr>
              <a:t>Debian</a:t>
            </a:r>
            <a:r>
              <a:rPr lang="en-US" b="1" dirty="0">
                <a:solidFill>
                  <a:srgbClr val="FF0000"/>
                </a:solidFill>
              </a:rPr>
              <a:t> again.</a:t>
            </a:r>
            <a:endParaRPr lang="en-US" dirty="0">
              <a:solidFill>
                <a:srgbClr val="FF0000"/>
              </a:solidFill>
            </a:endParaRPr>
          </a:p>
        </p:txBody>
      </p:sp>
    </p:spTree>
    <p:extLst>
      <p:ext uri="{BB962C8B-B14F-4D97-AF65-F5344CB8AC3E}">
        <p14:creationId xmlns:p14="http://schemas.microsoft.com/office/powerpoint/2010/main" val="42170342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Illustration of Step 10</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923278" y="1485994"/>
            <a:ext cx="9646992" cy="5003583"/>
          </a:xfrm>
        </p:spPr>
      </p:pic>
      <p:sp>
        <p:nvSpPr>
          <p:cNvPr id="5" name="Rectangle 4"/>
          <p:cNvSpPr/>
          <p:nvPr/>
        </p:nvSpPr>
        <p:spPr>
          <a:xfrm>
            <a:off x="3903216" y="1834920"/>
            <a:ext cx="429088" cy="304598"/>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2689837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Steps of the Assignment</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11. </a:t>
            </a:r>
            <a:r>
              <a:rPr lang="en-US" dirty="0"/>
              <a:t>To verify that the VMs are created correctly, please create some simple text files and run word </a:t>
            </a:r>
            <a:r>
              <a:rPr lang="en-US" dirty="0" smtClean="0"/>
              <a:t>count command </a:t>
            </a:r>
            <a:r>
              <a:rPr lang="en-US" dirty="0"/>
              <a:t>(i.e., </a:t>
            </a:r>
            <a:r>
              <a:rPr lang="en-US" dirty="0" err="1"/>
              <a:t>wc</a:t>
            </a:r>
            <a:r>
              <a:rPr lang="en-US" dirty="0"/>
              <a:t>) on the VMs through the </a:t>
            </a:r>
            <a:r>
              <a:rPr lang="en-US" dirty="0" err="1"/>
              <a:t>XenCenter</a:t>
            </a:r>
            <a:r>
              <a:rPr lang="en-US" dirty="0"/>
              <a:t> console.</a:t>
            </a:r>
          </a:p>
          <a:p>
            <a:pPr marL="0" indent="0">
              <a:buNone/>
            </a:pPr>
            <a:r>
              <a:rPr lang="en-US" b="1" dirty="0">
                <a:solidFill>
                  <a:srgbClr val="FF0000"/>
                </a:solidFill>
              </a:rPr>
              <a:t>Take screenshots on the </a:t>
            </a:r>
            <a:r>
              <a:rPr lang="en-US" b="1" dirty="0" err="1">
                <a:solidFill>
                  <a:srgbClr val="FF0000"/>
                </a:solidFill>
              </a:rPr>
              <a:t>XenCenter</a:t>
            </a:r>
            <a:r>
              <a:rPr lang="en-US" b="1" dirty="0">
                <a:solidFill>
                  <a:srgbClr val="FF0000"/>
                </a:solidFill>
              </a:rPr>
              <a:t> for the VMs to show that we can run commands on </a:t>
            </a:r>
            <a:r>
              <a:rPr lang="en-US" b="1" dirty="0" smtClean="0">
                <a:solidFill>
                  <a:srgbClr val="FF0000"/>
                </a:solidFill>
              </a:rPr>
              <a:t>them successfully</a:t>
            </a:r>
            <a:r>
              <a:rPr lang="en-US" b="1" dirty="0">
                <a:solidFill>
                  <a:srgbClr val="FF0000"/>
                </a:solidFill>
              </a:rPr>
              <a:t>.</a:t>
            </a:r>
          </a:p>
          <a:p>
            <a:r>
              <a:rPr lang="en-US" b="1" dirty="0">
                <a:solidFill>
                  <a:srgbClr val="FF0000"/>
                </a:solidFill>
              </a:rPr>
              <a:t>Please NOTE that do not turn off your PC or lose your internet connection when you are doing </a:t>
            </a:r>
            <a:r>
              <a:rPr lang="en-US" b="1" dirty="0" smtClean="0">
                <a:solidFill>
                  <a:srgbClr val="FF0000"/>
                </a:solidFill>
              </a:rPr>
              <a:t>the following </a:t>
            </a:r>
            <a:r>
              <a:rPr lang="en-US" b="1" dirty="0">
                <a:solidFill>
                  <a:srgbClr val="FF0000"/>
                </a:solidFill>
              </a:rPr>
              <a:t>steps. Otherwise, you might need to start over from the beginning.</a:t>
            </a:r>
            <a:endParaRPr lang="en-US" dirty="0">
              <a:solidFill>
                <a:srgbClr val="FF0000"/>
              </a:solidFill>
            </a:endParaRPr>
          </a:p>
        </p:txBody>
      </p:sp>
    </p:spTree>
    <p:extLst>
      <p:ext uri="{BB962C8B-B14F-4D97-AF65-F5344CB8AC3E}">
        <p14:creationId xmlns:p14="http://schemas.microsoft.com/office/powerpoint/2010/main" val="412981357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Illustration of Step 11</a:t>
            </a:r>
            <a:endParaRPr lang="en-US" dirty="0"/>
          </a:p>
        </p:txBody>
      </p:sp>
      <p:pic>
        <p:nvPicPr>
          <p:cNvPr id="6" name="Content Placeholder 5"/>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972650" y="1615736"/>
            <a:ext cx="10246699" cy="4820575"/>
          </a:xfrm>
        </p:spPr>
      </p:pic>
      <p:sp>
        <p:nvSpPr>
          <p:cNvPr id="7" name="TextBox 6"/>
          <p:cNvSpPr txBox="1"/>
          <p:nvPr/>
        </p:nvSpPr>
        <p:spPr>
          <a:xfrm>
            <a:off x="9765437" y="4074850"/>
            <a:ext cx="1535420" cy="369332"/>
          </a:xfrm>
          <a:prstGeom prst="rect">
            <a:avLst/>
          </a:prstGeom>
          <a:noFill/>
        </p:spPr>
        <p:txBody>
          <a:bodyPr wrap="none" rtlCol="0">
            <a:spAutoFit/>
          </a:bodyPr>
          <a:lstStyle/>
          <a:p>
            <a:r>
              <a:rPr lang="en-US" dirty="0" smtClean="0"/>
              <a:t>Deliverable -1 </a:t>
            </a:r>
            <a:endParaRPr lang="en-US" dirty="0"/>
          </a:p>
        </p:txBody>
      </p:sp>
    </p:spTree>
    <p:extLst>
      <p:ext uri="{BB962C8B-B14F-4D97-AF65-F5344CB8AC3E}">
        <p14:creationId xmlns:p14="http://schemas.microsoft.com/office/powerpoint/2010/main" val="211807045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Steps of the Assignment</a:t>
            </a:r>
            <a:endParaRPr lang="en-US" dirty="0"/>
          </a:p>
        </p:txBody>
      </p:sp>
      <p:sp>
        <p:nvSpPr>
          <p:cNvPr id="3" name="Content Placeholder 2"/>
          <p:cNvSpPr>
            <a:spLocks noGrp="1"/>
          </p:cNvSpPr>
          <p:nvPr>
            <p:ph idx="1"/>
          </p:nvPr>
        </p:nvSpPr>
        <p:spPr/>
        <p:txBody>
          <a:bodyPr/>
          <a:lstStyle/>
          <a:p>
            <a:r>
              <a:rPr lang="en-US" dirty="0" smtClean="0"/>
              <a:t>12. </a:t>
            </a:r>
            <a:r>
              <a:rPr lang="en-US" dirty="0"/>
              <a:t>To perform VM migration, you will need to first put both PM1 and PM2 in one pool. Just create </a:t>
            </a:r>
            <a:r>
              <a:rPr lang="en-US" dirty="0" smtClean="0"/>
              <a:t>a pool </a:t>
            </a:r>
            <a:r>
              <a:rPr lang="en-US" dirty="0"/>
              <a:t>and put them inside the pool. You will need to turn off the VMs to put in one pool. After </a:t>
            </a:r>
            <a:r>
              <a:rPr lang="en-US" dirty="0" smtClean="0"/>
              <a:t>putting the </a:t>
            </a:r>
            <a:r>
              <a:rPr lang="en-US" dirty="0"/>
              <a:t>PMs in one pool, remember to turn on the VMs again.</a:t>
            </a:r>
          </a:p>
        </p:txBody>
      </p:sp>
    </p:spTree>
    <p:extLst>
      <p:ext uri="{BB962C8B-B14F-4D97-AF65-F5344CB8AC3E}">
        <p14:creationId xmlns:p14="http://schemas.microsoft.com/office/powerpoint/2010/main" val="18838945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Why installing </a:t>
            </a:r>
            <a:r>
              <a:rPr lang="en-US" dirty="0" err="1"/>
              <a:t>Xen</a:t>
            </a:r>
            <a:r>
              <a:rPr lang="en-US" dirty="0"/>
              <a:t> on </a:t>
            </a:r>
            <a:r>
              <a:rPr lang="en-US" dirty="0" err="1"/>
              <a:t>VirtualBox</a:t>
            </a:r>
            <a:r>
              <a:rPr lang="en-US" dirty="0"/>
              <a:t>?</a:t>
            </a:r>
          </a:p>
        </p:txBody>
      </p:sp>
      <p:sp>
        <p:nvSpPr>
          <p:cNvPr id="3" name="Content Placeholder 2"/>
          <p:cNvSpPr>
            <a:spLocks noGrp="1"/>
          </p:cNvSpPr>
          <p:nvPr>
            <p:ph idx="1"/>
          </p:nvPr>
        </p:nvSpPr>
        <p:spPr/>
        <p:txBody>
          <a:bodyPr/>
          <a:lstStyle/>
          <a:p>
            <a:r>
              <a:rPr lang="en-US" dirty="0"/>
              <a:t>Type-1 hypervisor</a:t>
            </a:r>
          </a:p>
          <a:p>
            <a:pPr lvl="1"/>
            <a:r>
              <a:rPr lang="en-US" dirty="0"/>
              <a:t>Bare-metal hypervisor</a:t>
            </a:r>
          </a:p>
          <a:p>
            <a:pPr lvl="1"/>
            <a:r>
              <a:rPr lang="en-US" dirty="0"/>
              <a:t>Should be installed directly beyond hardware without host OS</a:t>
            </a:r>
          </a:p>
          <a:p>
            <a:endParaRPr lang="en-US" dirty="0"/>
          </a:p>
          <a:p>
            <a:r>
              <a:rPr lang="en-US" dirty="0"/>
              <a:t>Your PC is installed with Windows (or other OS)</a:t>
            </a:r>
          </a:p>
          <a:p>
            <a:r>
              <a:rPr lang="en-US" dirty="0"/>
              <a:t>You do not want to install </a:t>
            </a:r>
            <a:r>
              <a:rPr lang="en-US" dirty="0" err="1"/>
              <a:t>Xen</a:t>
            </a:r>
            <a:r>
              <a:rPr lang="en-US" dirty="0"/>
              <a:t> on your PC directly</a:t>
            </a:r>
          </a:p>
          <a:p>
            <a:endParaRPr lang="en-US" dirty="0"/>
          </a:p>
          <a:p>
            <a:endParaRPr lang="en-US" dirty="0"/>
          </a:p>
        </p:txBody>
      </p:sp>
    </p:spTree>
    <p:extLst>
      <p:ext uri="{BB962C8B-B14F-4D97-AF65-F5344CB8AC3E}">
        <p14:creationId xmlns:p14="http://schemas.microsoft.com/office/powerpoint/2010/main" val="42477255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Illustration of Step 12: Shutting down a VM</a:t>
            </a:r>
            <a:endParaRPr lang="en-US" dirty="0"/>
          </a:p>
        </p:txBody>
      </p:sp>
      <p:pic>
        <p:nvPicPr>
          <p:cNvPr id="6" name="Content Placeholder 5"/>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113152" y="1690688"/>
            <a:ext cx="10240648" cy="4900474"/>
          </a:xfrm>
        </p:spPr>
      </p:pic>
      <p:sp>
        <p:nvSpPr>
          <p:cNvPr id="7" name="Rectangle 6"/>
          <p:cNvSpPr/>
          <p:nvPr/>
        </p:nvSpPr>
        <p:spPr>
          <a:xfrm>
            <a:off x="1763696" y="3583821"/>
            <a:ext cx="1254711" cy="304598"/>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4891414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Illustration of Step 12: Creating a pool</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105691" y="1825625"/>
            <a:ext cx="9980617" cy="4351338"/>
          </a:xfrm>
        </p:spPr>
      </p:pic>
      <p:sp>
        <p:nvSpPr>
          <p:cNvPr id="6" name="Rectangle 5"/>
          <p:cNvSpPr/>
          <p:nvPr/>
        </p:nvSpPr>
        <p:spPr>
          <a:xfrm>
            <a:off x="1666042" y="3113304"/>
            <a:ext cx="1512164" cy="304598"/>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3033202" y="3265603"/>
            <a:ext cx="1254711" cy="374242"/>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523538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Illustration of Step 12: Naming a pool</a:t>
            </a:r>
            <a:endParaRPr lang="en-US" dirty="0"/>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972849" y="1802167"/>
            <a:ext cx="10191653" cy="4374796"/>
          </a:xfrm>
        </p:spPr>
      </p:pic>
      <p:sp>
        <p:nvSpPr>
          <p:cNvPr id="6" name="Rectangle 5"/>
          <p:cNvSpPr/>
          <p:nvPr/>
        </p:nvSpPr>
        <p:spPr>
          <a:xfrm>
            <a:off x="4813964" y="3619332"/>
            <a:ext cx="2510114" cy="304598"/>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4813964" y="4240769"/>
            <a:ext cx="2714300" cy="304598"/>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1625156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Illustration of Step 12: Adding PM2 to the pool</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072997" y="1825624"/>
            <a:ext cx="10046006" cy="4619563"/>
          </a:xfrm>
        </p:spPr>
      </p:pic>
      <p:sp>
        <p:nvSpPr>
          <p:cNvPr id="6" name="Rectangle 5"/>
          <p:cNvSpPr/>
          <p:nvPr/>
        </p:nvSpPr>
        <p:spPr>
          <a:xfrm>
            <a:off x="1444100" y="3752497"/>
            <a:ext cx="2302277" cy="304598"/>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4354052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Illustration of Step 12: Starting the VM</a:t>
            </a:r>
            <a:endParaRPr lang="en-US" dirty="0"/>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911660" y="1825625"/>
            <a:ext cx="10368679" cy="4351338"/>
          </a:xfrm>
        </p:spPr>
      </p:pic>
      <p:sp>
        <p:nvSpPr>
          <p:cNvPr id="6" name="Rectangle 5"/>
          <p:cNvSpPr/>
          <p:nvPr/>
        </p:nvSpPr>
        <p:spPr>
          <a:xfrm>
            <a:off x="1580225" y="3583821"/>
            <a:ext cx="1553591" cy="304598"/>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4470467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Steps of the Assignment</a:t>
            </a:r>
            <a:endParaRPr lang="en-US" dirty="0"/>
          </a:p>
        </p:txBody>
      </p:sp>
      <p:sp>
        <p:nvSpPr>
          <p:cNvPr id="3" name="Content Placeholder 2"/>
          <p:cNvSpPr>
            <a:spLocks noGrp="1"/>
          </p:cNvSpPr>
          <p:nvPr>
            <p:ph idx="1"/>
          </p:nvPr>
        </p:nvSpPr>
        <p:spPr/>
        <p:txBody>
          <a:bodyPr/>
          <a:lstStyle/>
          <a:p>
            <a:pPr marL="0" indent="0">
              <a:buNone/>
            </a:pPr>
            <a:r>
              <a:rPr lang="en-US" dirty="0" smtClean="0"/>
              <a:t>13. Now </a:t>
            </a:r>
            <a:r>
              <a:rPr lang="en-US" dirty="0"/>
              <a:t>we can migrate the VM. Select one VM from one PM (say PM2) and right click, and migrate it </a:t>
            </a:r>
            <a:r>
              <a:rPr lang="en-US" dirty="0" smtClean="0"/>
              <a:t>to PM1</a:t>
            </a:r>
            <a:r>
              <a:rPr lang="en-US" dirty="0"/>
              <a:t>. The process will take several minutes. You will see that the VM is still running during migration.</a:t>
            </a:r>
          </a:p>
        </p:txBody>
      </p:sp>
    </p:spTree>
    <p:extLst>
      <p:ext uri="{BB962C8B-B14F-4D97-AF65-F5344CB8AC3E}">
        <p14:creationId xmlns:p14="http://schemas.microsoft.com/office/powerpoint/2010/main" val="293904150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Illustration of Step 13: Start migration</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861900" y="1825625"/>
            <a:ext cx="10468200" cy="4351338"/>
          </a:xfrm>
        </p:spPr>
      </p:pic>
      <p:sp>
        <p:nvSpPr>
          <p:cNvPr id="5" name="Rectangle 4"/>
          <p:cNvSpPr/>
          <p:nvPr/>
        </p:nvSpPr>
        <p:spPr>
          <a:xfrm>
            <a:off x="1559510" y="4329545"/>
            <a:ext cx="1254711" cy="304598"/>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2814221" y="4481844"/>
            <a:ext cx="1606859" cy="304598"/>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1917577" y="5144737"/>
            <a:ext cx="2760243" cy="369332"/>
          </a:xfrm>
          <a:prstGeom prst="rect">
            <a:avLst/>
          </a:prstGeom>
          <a:noFill/>
        </p:spPr>
        <p:txBody>
          <a:bodyPr wrap="none" rtlCol="0">
            <a:spAutoFit/>
          </a:bodyPr>
          <a:lstStyle/>
          <a:p>
            <a:r>
              <a:rPr lang="en-US" dirty="0" smtClean="0"/>
              <a:t>Name of the PM to transfer</a:t>
            </a:r>
            <a:endParaRPr lang="en-US" dirty="0"/>
          </a:p>
        </p:txBody>
      </p:sp>
    </p:spTree>
    <p:extLst>
      <p:ext uri="{BB962C8B-B14F-4D97-AF65-F5344CB8AC3E}">
        <p14:creationId xmlns:p14="http://schemas.microsoft.com/office/powerpoint/2010/main" val="193629602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Illustration of Step 13: Performance of both PM</a:t>
            </a:r>
            <a:endParaRPr lang="en-US" dirty="0"/>
          </a:p>
        </p:txBody>
      </p:sp>
      <p:pic>
        <p:nvPicPr>
          <p:cNvPr id="5" name="Content Placeholder 5"/>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580225" y="1666274"/>
            <a:ext cx="8723375" cy="4734526"/>
          </a:xfrm>
        </p:spPr>
      </p:pic>
      <p:sp>
        <p:nvSpPr>
          <p:cNvPr id="6" name="TextBox 5"/>
          <p:cNvSpPr txBox="1"/>
          <p:nvPr/>
        </p:nvSpPr>
        <p:spPr>
          <a:xfrm>
            <a:off x="10303600" y="3584079"/>
            <a:ext cx="1765291" cy="923330"/>
          </a:xfrm>
          <a:prstGeom prst="rect">
            <a:avLst/>
          </a:prstGeom>
          <a:noFill/>
        </p:spPr>
        <p:txBody>
          <a:bodyPr wrap="none" rtlCol="0">
            <a:spAutoFit/>
          </a:bodyPr>
          <a:lstStyle/>
          <a:p>
            <a:r>
              <a:rPr lang="en-US" dirty="0" smtClean="0"/>
              <a:t>Deliverable-2 </a:t>
            </a:r>
          </a:p>
          <a:p>
            <a:r>
              <a:rPr lang="en-US" dirty="0" smtClean="0"/>
              <a:t>Performance for </a:t>
            </a:r>
          </a:p>
          <a:p>
            <a:r>
              <a:rPr lang="en-US" dirty="0" smtClean="0"/>
              <a:t>both PMs</a:t>
            </a:r>
            <a:endParaRPr lang="en-US" dirty="0"/>
          </a:p>
        </p:txBody>
      </p:sp>
    </p:spTree>
    <p:extLst>
      <p:ext uri="{BB962C8B-B14F-4D97-AF65-F5344CB8AC3E}">
        <p14:creationId xmlns:p14="http://schemas.microsoft.com/office/powerpoint/2010/main" val="160876920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1152" y="365125"/>
            <a:ext cx="10515600" cy="1325563"/>
          </a:xfrm>
        </p:spPr>
        <p:txBody>
          <a:bodyPr/>
          <a:lstStyle/>
          <a:p>
            <a:r>
              <a:rPr lang="en-US" dirty="0" smtClean="0"/>
              <a:t>Illustration of Step 13: Location of VMs</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356412" y="1690688"/>
            <a:ext cx="5839720" cy="5269405"/>
          </a:xfr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690688"/>
            <a:ext cx="6356412" cy="5167312"/>
          </a:xfrm>
          <a:prstGeom prst="rect">
            <a:avLst/>
          </a:prstGeom>
        </p:spPr>
      </p:pic>
      <p:sp>
        <p:nvSpPr>
          <p:cNvPr id="7" name="Rectangle 6"/>
          <p:cNvSpPr/>
          <p:nvPr/>
        </p:nvSpPr>
        <p:spPr>
          <a:xfrm>
            <a:off x="121327" y="2509623"/>
            <a:ext cx="1254711" cy="304598"/>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21326" y="3067360"/>
            <a:ext cx="1254711" cy="304598"/>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2707689" y="3371958"/>
            <a:ext cx="2663614" cy="369332"/>
          </a:xfrm>
          <a:prstGeom prst="rect">
            <a:avLst/>
          </a:prstGeom>
          <a:noFill/>
        </p:spPr>
        <p:txBody>
          <a:bodyPr wrap="none" rtlCol="0">
            <a:spAutoFit/>
          </a:bodyPr>
          <a:lstStyle/>
          <a:p>
            <a:r>
              <a:rPr lang="en-US" dirty="0" smtClean="0"/>
              <a:t>Two VMs on different PMs</a:t>
            </a:r>
            <a:endParaRPr lang="en-US" dirty="0"/>
          </a:p>
        </p:txBody>
      </p:sp>
      <p:sp>
        <p:nvSpPr>
          <p:cNvPr id="10" name="Rectangle 9"/>
          <p:cNvSpPr/>
          <p:nvPr/>
        </p:nvSpPr>
        <p:spPr>
          <a:xfrm>
            <a:off x="6477739" y="2711653"/>
            <a:ext cx="1254711" cy="304598"/>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8461899" y="3720346"/>
            <a:ext cx="2351349" cy="369332"/>
          </a:xfrm>
          <a:prstGeom prst="rect">
            <a:avLst/>
          </a:prstGeom>
          <a:noFill/>
        </p:spPr>
        <p:txBody>
          <a:bodyPr wrap="none" rtlCol="0">
            <a:spAutoFit/>
          </a:bodyPr>
          <a:lstStyle/>
          <a:p>
            <a:r>
              <a:rPr lang="en-US" dirty="0" smtClean="0"/>
              <a:t>Two VMs on same PM</a:t>
            </a:r>
            <a:endParaRPr lang="en-US" dirty="0"/>
          </a:p>
        </p:txBody>
      </p:sp>
      <p:sp>
        <p:nvSpPr>
          <p:cNvPr id="13" name="TextBox 12"/>
          <p:cNvSpPr txBox="1"/>
          <p:nvPr/>
        </p:nvSpPr>
        <p:spPr>
          <a:xfrm>
            <a:off x="4980373" y="4651899"/>
            <a:ext cx="1429622" cy="369332"/>
          </a:xfrm>
          <a:prstGeom prst="rect">
            <a:avLst/>
          </a:prstGeom>
          <a:noFill/>
        </p:spPr>
        <p:txBody>
          <a:bodyPr wrap="none" rtlCol="0">
            <a:spAutoFit/>
          </a:bodyPr>
          <a:lstStyle/>
          <a:p>
            <a:r>
              <a:rPr lang="en-US" dirty="0" smtClean="0"/>
              <a:t>Deliverable-3</a:t>
            </a:r>
            <a:endParaRPr lang="en-US" dirty="0"/>
          </a:p>
        </p:txBody>
      </p:sp>
    </p:spTree>
    <p:extLst>
      <p:ext uri="{BB962C8B-B14F-4D97-AF65-F5344CB8AC3E}">
        <p14:creationId xmlns:p14="http://schemas.microsoft.com/office/powerpoint/2010/main" val="302779264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Illustration of Step 13: </a:t>
            </a:r>
            <a:r>
              <a:rPr lang="en-US" dirty="0" err="1" smtClean="0"/>
              <a:t>EventList</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057779" y="1597980"/>
            <a:ext cx="8922346" cy="4909351"/>
          </a:xfrm>
        </p:spPr>
      </p:pic>
      <p:sp>
        <p:nvSpPr>
          <p:cNvPr id="5" name="TextBox 4"/>
          <p:cNvSpPr txBox="1"/>
          <p:nvPr/>
        </p:nvSpPr>
        <p:spPr>
          <a:xfrm>
            <a:off x="5397623" y="6391922"/>
            <a:ext cx="1411990" cy="369332"/>
          </a:xfrm>
          <a:prstGeom prst="rect">
            <a:avLst/>
          </a:prstGeom>
          <a:noFill/>
        </p:spPr>
        <p:txBody>
          <a:bodyPr wrap="none" rtlCol="0">
            <a:spAutoFit/>
          </a:bodyPr>
          <a:lstStyle/>
          <a:p>
            <a:r>
              <a:rPr lang="en-US" dirty="0" smtClean="0"/>
              <a:t>Deliverable 4</a:t>
            </a:r>
            <a:endParaRPr lang="en-US" dirty="0"/>
          </a:p>
        </p:txBody>
      </p:sp>
    </p:spTree>
    <p:extLst>
      <p:ext uri="{BB962C8B-B14F-4D97-AF65-F5344CB8AC3E}">
        <p14:creationId xmlns:p14="http://schemas.microsoft.com/office/powerpoint/2010/main" val="35450848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xmlns="" id="{F5C97CC0-9058-4914-ACC9-4B0465E1D8D1}"/>
              </a:ext>
            </a:extLst>
          </p:cNvPr>
          <p:cNvSpPr/>
          <p:nvPr/>
        </p:nvSpPr>
        <p:spPr>
          <a:xfrm>
            <a:off x="504825" y="333375"/>
            <a:ext cx="11182350" cy="619125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p:cNvSpPr/>
          <p:nvPr/>
        </p:nvSpPr>
        <p:spPr>
          <a:xfrm>
            <a:off x="762002" y="1345149"/>
            <a:ext cx="6800848" cy="4391378"/>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the number of reduce tasks in current datacenter</a:t>
            </a:r>
            <a:endParaRPr lang="en-US" dirty="0"/>
          </a:p>
        </p:txBody>
      </p:sp>
      <p:sp>
        <p:nvSpPr>
          <p:cNvPr id="4" name="Rectangle 3"/>
          <p:cNvSpPr/>
          <p:nvPr/>
        </p:nvSpPr>
        <p:spPr>
          <a:xfrm>
            <a:off x="1313380" y="2486949"/>
            <a:ext cx="2441015" cy="299515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p:cNvSpPr/>
          <p:nvPr/>
        </p:nvSpPr>
        <p:spPr>
          <a:xfrm>
            <a:off x="1479144" y="2693797"/>
            <a:ext cx="2039640" cy="12907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VM</a:t>
            </a:r>
          </a:p>
          <a:p>
            <a:pPr algn="ctr"/>
            <a:r>
              <a:rPr lang="en-US" sz="2800" dirty="0"/>
              <a:t>With OS installed</a:t>
            </a:r>
          </a:p>
        </p:txBody>
      </p:sp>
      <p:sp>
        <p:nvSpPr>
          <p:cNvPr id="7" name="Rectangle 6"/>
          <p:cNvSpPr/>
          <p:nvPr/>
        </p:nvSpPr>
        <p:spPr>
          <a:xfrm>
            <a:off x="4839746" y="2486949"/>
            <a:ext cx="2441015" cy="299515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5040433" y="2693797"/>
            <a:ext cx="2039640" cy="12907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VM</a:t>
            </a:r>
          </a:p>
          <a:p>
            <a:pPr algn="ctr"/>
            <a:r>
              <a:rPr lang="en-US" sz="2800" dirty="0"/>
              <a:t>With OS installed</a:t>
            </a:r>
          </a:p>
        </p:txBody>
      </p:sp>
      <p:sp>
        <p:nvSpPr>
          <p:cNvPr id="9" name="TextBox 8"/>
          <p:cNvSpPr txBox="1"/>
          <p:nvPr/>
        </p:nvSpPr>
        <p:spPr>
          <a:xfrm>
            <a:off x="2083364" y="2103468"/>
            <a:ext cx="901046" cy="383481"/>
          </a:xfrm>
          <a:prstGeom prst="rect">
            <a:avLst/>
          </a:prstGeom>
          <a:noFill/>
        </p:spPr>
        <p:txBody>
          <a:bodyPr wrap="square" rtlCol="0">
            <a:spAutoFit/>
          </a:bodyPr>
          <a:lstStyle/>
          <a:p>
            <a:pPr algn="ctr"/>
            <a:r>
              <a:rPr lang="en-US" sz="2800" dirty="0"/>
              <a:t>PM1</a:t>
            </a:r>
          </a:p>
        </p:txBody>
      </p:sp>
      <p:sp>
        <p:nvSpPr>
          <p:cNvPr id="10" name="TextBox 9"/>
          <p:cNvSpPr txBox="1"/>
          <p:nvPr/>
        </p:nvSpPr>
        <p:spPr>
          <a:xfrm>
            <a:off x="5609730" y="2103468"/>
            <a:ext cx="901046" cy="383481"/>
          </a:xfrm>
          <a:prstGeom prst="rect">
            <a:avLst/>
          </a:prstGeom>
          <a:noFill/>
        </p:spPr>
        <p:txBody>
          <a:bodyPr wrap="square" rtlCol="0">
            <a:spAutoFit/>
          </a:bodyPr>
          <a:lstStyle/>
          <a:p>
            <a:pPr algn="ctr"/>
            <a:r>
              <a:rPr lang="en-US" sz="2800" dirty="0"/>
              <a:t>PM2</a:t>
            </a:r>
          </a:p>
        </p:txBody>
      </p:sp>
      <p:cxnSp>
        <p:nvCxnSpPr>
          <p:cNvPr id="12" name="Straight Arrow Connector 11"/>
          <p:cNvCxnSpPr>
            <a:cxnSpLocks/>
            <a:stCxn id="8" idx="1"/>
          </p:cNvCxnSpPr>
          <p:nvPr/>
        </p:nvCxnSpPr>
        <p:spPr>
          <a:xfrm flipH="1">
            <a:off x="3754395" y="3339162"/>
            <a:ext cx="1286038" cy="528009"/>
          </a:xfrm>
          <a:prstGeom prst="straightConnector1">
            <a:avLst/>
          </a:prstGeom>
          <a:ln w="349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3684548" y="2822084"/>
            <a:ext cx="1724093" cy="523220"/>
          </a:xfrm>
          <a:prstGeom prst="rect">
            <a:avLst/>
          </a:prstGeom>
          <a:noFill/>
        </p:spPr>
        <p:txBody>
          <a:bodyPr wrap="square" rtlCol="0">
            <a:spAutoFit/>
          </a:bodyPr>
          <a:lstStyle/>
          <a:p>
            <a:pPr algn="ctr"/>
            <a:r>
              <a:rPr lang="en-US" sz="2800" dirty="0"/>
              <a:t>Migration</a:t>
            </a:r>
          </a:p>
        </p:txBody>
      </p:sp>
      <p:sp>
        <p:nvSpPr>
          <p:cNvPr id="15" name="TextBox 14"/>
          <p:cNvSpPr txBox="1"/>
          <p:nvPr/>
        </p:nvSpPr>
        <p:spPr>
          <a:xfrm>
            <a:off x="3245511" y="1515114"/>
            <a:ext cx="2364219" cy="584775"/>
          </a:xfrm>
          <a:prstGeom prst="rect">
            <a:avLst/>
          </a:prstGeom>
          <a:noFill/>
        </p:spPr>
        <p:txBody>
          <a:bodyPr wrap="square" rtlCol="0">
            <a:spAutoFit/>
          </a:bodyPr>
          <a:lstStyle/>
          <a:p>
            <a:pPr algn="ctr"/>
            <a:r>
              <a:rPr lang="en-US" sz="3200" dirty="0" err="1"/>
              <a:t>VirtualBox</a:t>
            </a:r>
            <a:endParaRPr lang="en-US" sz="4800" dirty="0"/>
          </a:p>
        </p:txBody>
      </p:sp>
      <p:sp>
        <p:nvSpPr>
          <p:cNvPr id="16" name="TextBox 15">
            <a:extLst>
              <a:ext uri="{FF2B5EF4-FFF2-40B4-BE49-F238E27FC236}">
                <a16:creationId xmlns:a16="http://schemas.microsoft.com/office/drawing/2014/main" xmlns="" id="{6C026640-5B84-4DE9-A7F4-AEFBBFDBA67D}"/>
              </a:ext>
            </a:extLst>
          </p:cNvPr>
          <p:cNvSpPr txBox="1"/>
          <p:nvPr/>
        </p:nvSpPr>
        <p:spPr>
          <a:xfrm>
            <a:off x="4327732" y="559839"/>
            <a:ext cx="3896487" cy="584775"/>
          </a:xfrm>
          <a:prstGeom prst="rect">
            <a:avLst/>
          </a:prstGeom>
          <a:noFill/>
        </p:spPr>
        <p:txBody>
          <a:bodyPr wrap="square" rtlCol="0">
            <a:spAutoFit/>
          </a:bodyPr>
          <a:lstStyle/>
          <a:p>
            <a:pPr algn="ctr"/>
            <a:r>
              <a:rPr lang="en-US" sz="3200" dirty="0"/>
              <a:t>Your PC (Windows OS)</a:t>
            </a:r>
            <a:endParaRPr lang="en-US" sz="4800" dirty="0"/>
          </a:p>
        </p:txBody>
      </p:sp>
      <p:sp>
        <p:nvSpPr>
          <p:cNvPr id="17" name="Rectangle 16">
            <a:extLst>
              <a:ext uri="{FF2B5EF4-FFF2-40B4-BE49-F238E27FC236}">
                <a16:creationId xmlns:a16="http://schemas.microsoft.com/office/drawing/2014/main" xmlns="" id="{0C509ACD-0025-439E-8721-BDF757351F79}"/>
              </a:ext>
            </a:extLst>
          </p:cNvPr>
          <p:cNvSpPr/>
          <p:nvPr/>
        </p:nvSpPr>
        <p:spPr>
          <a:xfrm>
            <a:off x="8537999" y="1425763"/>
            <a:ext cx="2778139" cy="431076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err="1">
                <a:solidFill>
                  <a:schemeClr val="tx1"/>
                </a:solidFill>
              </a:rPr>
              <a:t>XenCenter</a:t>
            </a:r>
            <a:r>
              <a:rPr lang="en-US" sz="2800" dirty="0">
                <a:solidFill>
                  <a:schemeClr val="tx1"/>
                </a:solidFill>
              </a:rPr>
              <a:t>, a software to manage </a:t>
            </a:r>
            <a:r>
              <a:rPr lang="en-US" sz="2800" dirty="0" err="1">
                <a:solidFill>
                  <a:schemeClr val="tx1"/>
                </a:solidFill>
              </a:rPr>
              <a:t>XenServer</a:t>
            </a:r>
            <a:endParaRPr lang="en-US" sz="2800" dirty="0">
              <a:solidFill>
                <a:schemeClr val="tx1"/>
              </a:solidFill>
            </a:endParaRPr>
          </a:p>
        </p:txBody>
      </p:sp>
      <p:cxnSp>
        <p:nvCxnSpPr>
          <p:cNvPr id="18" name="Straight Arrow Connector 17">
            <a:extLst>
              <a:ext uri="{FF2B5EF4-FFF2-40B4-BE49-F238E27FC236}">
                <a16:creationId xmlns:a16="http://schemas.microsoft.com/office/drawing/2014/main" xmlns="" id="{F8DAE42F-2AE0-4186-8D50-20E53ABB5C08}"/>
              </a:ext>
            </a:extLst>
          </p:cNvPr>
          <p:cNvCxnSpPr>
            <a:cxnSpLocks/>
          </p:cNvCxnSpPr>
          <p:nvPr/>
        </p:nvCxnSpPr>
        <p:spPr>
          <a:xfrm flipH="1" flipV="1">
            <a:off x="6808736" y="4814799"/>
            <a:ext cx="1727342" cy="380610"/>
          </a:xfrm>
          <a:prstGeom prst="straightConnector1">
            <a:avLst/>
          </a:prstGeom>
          <a:ln w="349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xmlns="" id="{39F8257E-4625-4260-9F45-5F88F6A74234}"/>
              </a:ext>
            </a:extLst>
          </p:cNvPr>
          <p:cNvCxnSpPr>
            <a:cxnSpLocks/>
          </p:cNvCxnSpPr>
          <p:nvPr/>
        </p:nvCxnSpPr>
        <p:spPr>
          <a:xfrm flipH="1" flipV="1">
            <a:off x="3579143" y="4906400"/>
            <a:ext cx="4956935" cy="316238"/>
          </a:xfrm>
          <a:prstGeom prst="straightConnector1">
            <a:avLst/>
          </a:prstGeom>
          <a:ln w="349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xmlns="" id="{BAA7A7E0-ADEF-4F52-80D2-CC3CD35876EB}"/>
              </a:ext>
            </a:extLst>
          </p:cNvPr>
          <p:cNvSpPr txBox="1"/>
          <p:nvPr/>
        </p:nvSpPr>
        <p:spPr>
          <a:xfrm>
            <a:off x="7187418" y="4388676"/>
            <a:ext cx="1724093" cy="523220"/>
          </a:xfrm>
          <a:prstGeom prst="rect">
            <a:avLst/>
          </a:prstGeom>
          <a:noFill/>
        </p:spPr>
        <p:txBody>
          <a:bodyPr wrap="square" rtlCol="0">
            <a:spAutoFit/>
          </a:bodyPr>
          <a:lstStyle/>
          <a:p>
            <a:pPr algn="ctr"/>
            <a:r>
              <a:rPr lang="en-US" sz="2800" dirty="0"/>
              <a:t>Connect</a:t>
            </a:r>
          </a:p>
        </p:txBody>
      </p:sp>
      <p:sp>
        <p:nvSpPr>
          <p:cNvPr id="20" name="TextBox 19">
            <a:extLst>
              <a:ext uri="{FF2B5EF4-FFF2-40B4-BE49-F238E27FC236}">
                <a16:creationId xmlns:a16="http://schemas.microsoft.com/office/drawing/2014/main" xmlns="" id="{0AF306A4-A900-46C1-845B-A925742F38C5}"/>
              </a:ext>
            </a:extLst>
          </p:cNvPr>
          <p:cNvSpPr txBox="1"/>
          <p:nvPr/>
        </p:nvSpPr>
        <p:spPr>
          <a:xfrm>
            <a:off x="1326552" y="4089594"/>
            <a:ext cx="2430641" cy="954107"/>
          </a:xfrm>
          <a:prstGeom prst="rect">
            <a:avLst/>
          </a:prstGeom>
          <a:noFill/>
        </p:spPr>
        <p:txBody>
          <a:bodyPr wrap="square" rtlCol="0">
            <a:spAutoFit/>
          </a:bodyPr>
          <a:lstStyle/>
          <a:p>
            <a:pPr algn="ctr"/>
            <a:r>
              <a:rPr lang="en-US" sz="2800" dirty="0" err="1"/>
              <a:t>XenServer</a:t>
            </a:r>
            <a:r>
              <a:rPr lang="en-US" sz="2800" dirty="0"/>
              <a:t> installed</a:t>
            </a:r>
          </a:p>
        </p:txBody>
      </p:sp>
      <p:sp>
        <p:nvSpPr>
          <p:cNvPr id="22" name="TextBox 21">
            <a:extLst>
              <a:ext uri="{FF2B5EF4-FFF2-40B4-BE49-F238E27FC236}">
                <a16:creationId xmlns:a16="http://schemas.microsoft.com/office/drawing/2014/main" xmlns="" id="{798066F1-E9DA-4278-8096-672C59403AA3}"/>
              </a:ext>
            </a:extLst>
          </p:cNvPr>
          <p:cNvSpPr txBox="1"/>
          <p:nvPr/>
        </p:nvSpPr>
        <p:spPr>
          <a:xfrm>
            <a:off x="4891077" y="4115314"/>
            <a:ext cx="2430641" cy="954107"/>
          </a:xfrm>
          <a:prstGeom prst="rect">
            <a:avLst/>
          </a:prstGeom>
          <a:noFill/>
        </p:spPr>
        <p:txBody>
          <a:bodyPr wrap="square" rtlCol="0">
            <a:spAutoFit/>
          </a:bodyPr>
          <a:lstStyle/>
          <a:p>
            <a:pPr algn="ctr"/>
            <a:r>
              <a:rPr lang="en-US" sz="2800" dirty="0" err="1"/>
              <a:t>XenServer</a:t>
            </a:r>
            <a:r>
              <a:rPr lang="en-US" sz="2800" dirty="0"/>
              <a:t> installed</a:t>
            </a:r>
          </a:p>
        </p:txBody>
      </p:sp>
    </p:spTree>
    <p:extLst>
      <p:ext uri="{BB962C8B-B14F-4D97-AF65-F5344CB8AC3E}">
        <p14:creationId xmlns:p14="http://schemas.microsoft.com/office/powerpoint/2010/main" val="22562456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500" fill="hold"/>
                                        <p:tgtEl>
                                          <p:spTgt spid="14"/>
                                        </p:tgtEl>
                                        <p:attrNameLst>
                                          <p:attrName>ppt_x</p:attrName>
                                        </p:attrNameLst>
                                      </p:cBhvr>
                                      <p:tavLst>
                                        <p:tav tm="0">
                                          <p:val>
                                            <p:strVal val="#ppt_x"/>
                                          </p:val>
                                        </p:tav>
                                        <p:tav tm="100000">
                                          <p:val>
                                            <p:strVal val="#ppt_x"/>
                                          </p:val>
                                        </p:tav>
                                      </p:tavLst>
                                    </p:anim>
                                    <p:anim calcmode="lin" valueType="num">
                                      <p:cBhvr additive="base">
                                        <p:cTn id="14" dur="500" fill="hold"/>
                                        <p:tgtEl>
                                          <p:spTgt spid="14"/>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fill="hold"/>
                                        <p:tgtEl>
                                          <p:spTgt spid="15"/>
                                        </p:tgtEl>
                                        <p:attrNameLst>
                                          <p:attrName>ppt_x</p:attrName>
                                        </p:attrNameLst>
                                      </p:cBhvr>
                                      <p:tavLst>
                                        <p:tav tm="0">
                                          <p:val>
                                            <p:strVal val="#ppt_x"/>
                                          </p:val>
                                        </p:tav>
                                        <p:tav tm="100000">
                                          <p:val>
                                            <p:strVal val="#ppt_x"/>
                                          </p:val>
                                        </p:tav>
                                      </p:tavLst>
                                    </p:anim>
                                    <p:anim calcmode="lin" valueType="num">
                                      <p:cBhvr additive="base">
                                        <p:cTn id="1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500"/>
                                        <p:tgtEl>
                                          <p:spTgt spid="4"/>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500"/>
                                        <p:tgtEl>
                                          <p:spTgt spid="7"/>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500"/>
                                        <p:tgtEl>
                                          <p:spTgt spid="10"/>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500"/>
                                        <p:tgtEl>
                                          <p:spTgt spid="9"/>
                                        </p:tgtEl>
                                      </p:cBhvr>
                                    </p:animEffect>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additive="base">
                                        <p:cTn id="37" dur="500" fill="hold"/>
                                        <p:tgtEl>
                                          <p:spTgt spid="20"/>
                                        </p:tgtEl>
                                        <p:attrNameLst>
                                          <p:attrName>ppt_x</p:attrName>
                                        </p:attrNameLst>
                                      </p:cBhvr>
                                      <p:tavLst>
                                        <p:tav tm="0">
                                          <p:val>
                                            <p:strVal val="#ppt_x"/>
                                          </p:val>
                                        </p:tav>
                                        <p:tav tm="100000">
                                          <p:val>
                                            <p:strVal val="#ppt_x"/>
                                          </p:val>
                                        </p:tav>
                                      </p:tavLst>
                                    </p:anim>
                                    <p:anim calcmode="lin" valueType="num">
                                      <p:cBhvr additive="base">
                                        <p:cTn id="38" dur="500" fill="hold"/>
                                        <p:tgtEl>
                                          <p:spTgt spid="20"/>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22"/>
                                        </p:tgtEl>
                                        <p:attrNameLst>
                                          <p:attrName>style.visibility</p:attrName>
                                        </p:attrNameLst>
                                      </p:cBhvr>
                                      <p:to>
                                        <p:strVal val="visible"/>
                                      </p:to>
                                    </p:set>
                                    <p:anim calcmode="lin" valueType="num">
                                      <p:cBhvr additive="base">
                                        <p:cTn id="41" dur="500" fill="hold"/>
                                        <p:tgtEl>
                                          <p:spTgt spid="22"/>
                                        </p:tgtEl>
                                        <p:attrNameLst>
                                          <p:attrName>ppt_x</p:attrName>
                                        </p:attrNameLst>
                                      </p:cBhvr>
                                      <p:tavLst>
                                        <p:tav tm="0">
                                          <p:val>
                                            <p:strVal val="#ppt_x"/>
                                          </p:val>
                                        </p:tav>
                                        <p:tav tm="100000">
                                          <p:val>
                                            <p:strVal val="#ppt_x"/>
                                          </p:val>
                                        </p:tav>
                                      </p:tavLst>
                                    </p:anim>
                                    <p:anim calcmode="lin" valueType="num">
                                      <p:cBhvr additive="base">
                                        <p:cTn id="42"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17"/>
                                        </p:tgtEl>
                                        <p:attrNameLst>
                                          <p:attrName>style.visibility</p:attrName>
                                        </p:attrNameLst>
                                      </p:cBhvr>
                                      <p:to>
                                        <p:strVal val="visible"/>
                                      </p:to>
                                    </p:set>
                                    <p:anim calcmode="lin" valueType="num">
                                      <p:cBhvr additive="base">
                                        <p:cTn id="47" dur="500" fill="hold"/>
                                        <p:tgtEl>
                                          <p:spTgt spid="17"/>
                                        </p:tgtEl>
                                        <p:attrNameLst>
                                          <p:attrName>ppt_x</p:attrName>
                                        </p:attrNameLst>
                                      </p:cBhvr>
                                      <p:tavLst>
                                        <p:tav tm="0">
                                          <p:val>
                                            <p:strVal val="#ppt_x"/>
                                          </p:val>
                                        </p:tav>
                                        <p:tav tm="100000">
                                          <p:val>
                                            <p:strVal val="#ppt_x"/>
                                          </p:val>
                                        </p:tav>
                                      </p:tavLst>
                                    </p:anim>
                                    <p:anim calcmode="lin" valueType="num">
                                      <p:cBhvr additive="base">
                                        <p:cTn id="4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21"/>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19"/>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18"/>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6"/>
                                        </p:tgtEl>
                                        <p:attrNameLst>
                                          <p:attrName>style.visibility</p:attrName>
                                        </p:attrNameLst>
                                      </p:cBhvr>
                                      <p:to>
                                        <p:strVal val="visible"/>
                                      </p:to>
                                    </p:set>
                                    <p:animEffect transition="in" filter="fade">
                                      <p:cBhvr>
                                        <p:cTn id="61" dur="500"/>
                                        <p:tgtEl>
                                          <p:spTgt spid="6"/>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8"/>
                                        </p:tgtEl>
                                        <p:attrNameLst>
                                          <p:attrName>style.visibility</p:attrName>
                                        </p:attrNameLst>
                                      </p:cBhvr>
                                      <p:to>
                                        <p:strVal val="visible"/>
                                      </p:to>
                                    </p:set>
                                    <p:animEffect transition="in" filter="fade">
                                      <p:cBhvr>
                                        <p:cTn id="64" dur="500"/>
                                        <p:tgtEl>
                                          <p:spTgt spid="8"/>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nodeType="clickEffect">
                                  <p:stCondLst>
                                    <p:cond delay="0"/>
                                  </p:stCondLst>
                                  <p:childTnLst>
                                    <p:set>
                                      <p:cBhvr>
                                        <p:cTn id="68" dur="1" fill="hold">
                                          <p:stCondLst>
                                            <p:cond delay="0"/>
                                          </p:stCondLst>
                                        </p:cTn>
                                        <p:tgtEl>
                                          <p:spTgt spid="12"/>
                                        </p:tgtEl>
                                        <p:attrNameLst>
                                          <p:attrName>style.visibility</p:attrName>
                                        </p:attrNameLst>
                                      </p:cBhvr>
                                      <p:to>
                                        <p:strVal val="visible"/>
                                      </p:to>
                                    </p:set>
                                    <p:animEffect transition="in" filter="fade">
                                      <p:cBhvr>
                                        <p:cTn id="69" dur="500"/>
                                        <p:tgtEl>
                                          <p:spTgt spid="12"/>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13"/>
                                        </p:tgtEl>
                                        <p:attrNameLst>
                                          <p:attrName>style.visibility</p:attrName>
                                        </p:attrNameLst>
                                      </p:cBhvr>
                                      <p:to>
                                        <p:strVal val="visible"/>
                                      </p:to>
                                    </p:set>
                                    <p:animEffect transition="in" filter="fade">
                                      <p:cBhvr>
                                        <p:cTn id="7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4" grpId="0" animBg="1"/>
      <p:bldP spid="4" grpId="0" animBg="1"/>
      <p:bldP spid="6" grpId="0" animBg="1"/>
      <p:bldP spid="7" grpId="0" animBg="1"/>
      <p:bldP spid="8" grpId="0" animBg="1"/>
      <p:bldP spid="9" grpId="0"/>
      <p:bldP spid="10" grpId="0"/>
      <p:bldP spid="13" grpId="0"/>
      <p:bldP spid="15" grpId="0"/>
      <p:bldP spid="16" grpId="0"/>
      <p:bldP spid="17" grpId="0" animBg="1"/>
      <p:bldP spid="21" grpId="0"/>
      <p:bldP spid="20" grpId="0"/>
      <p:bldP spid="22"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Notes</a:t>
            </a:r>
            <a:endParaRPr lang="en-US" dirty="0"/>
          </a:p>
        </p:txBody>
      </p:sp>
      <p:sp>
        <p:nvSpPr>
          <p:cNvPr id="3" name="Content Placeholder 2"/>
          <p:cNvSpPr>
            <a:spLocks noGrp="1"/>
          </p:cNvSpPr>
          <p:nvPr>
            <p:ph idx="1"/>
          </p:nvPr>
        </p:nvSpPr>
        <p:spPr/>
        <p:txBody>
          <a:bodyPr/>
          <a:lstStyle/>
          <a:p>
            <a:r>
              <a:rPr lang="en-US" dirty="0"/>
              <a:t>This assignment requires the students to have a PC with Windows OS installed (because of </a:t>
            </a:r>
            <a:r>
              <a:rPr lang="en-US" dirty="0" err="1"/>
              <a:t>XenCenter</a:t>
            </a:r>
            <a:r>
              <a:rPr lang="en-US" dirty="0" smtClean="0"/>
              <a:t>). Therefore</a:t>
            </a:r>
            <a:r>
              <a:rPr lang="en-US" dirty="0"/>
              <a:t>, </a:t>
            </a:r>
            <a:r>
              <a:rPr lang="en-US" b="1" dirty="0"/>
              <a:t>the assignment is a group assignment. Each group can have up to 3 students and only </a:t>
            </a:r>
            <a:r>
              <a:rPr lang="en-US" b="1" dirty="0" smtClean="0"/>
              <a:t>one student </a:t>
            </a:r>
            <a:r>
              <a:rPr lang="en-US" b="1" dirty="0"/>
              <a:t>needs to submit the final PDF</a:t>
            </a:r>
            <a:r>
              <a:rPr lang="en-US" b="1" dirty="0" smtClean="0"/>
              <a:t>.</a:t>
            </a:r>
          </a:p>
          <a:p>
            <a:r>
              <a:rPr lang="en-US" b="1" dirty="0"/>
              <a:t>Please start this assignment as early as possible and don’t leave it to the last </a:t>
            </a:r>
            <a:r>
              <a:rPr lang="en-US" b="1" dirty="0" smtClean="0"/>
              <a:t>minute. Otherwise</a:t>
            </a:r>
            <a:r>
              <a:rPr lang="en-US" b="1" dirty="0"/>
              <a:t>, you won’t have enough time. It will probably take more than 4 hours to finish</a:t>
            </a:r>
            <a:r>
              <a:rPr lang="en-US" b="1" dirty="0" smtClean="0"/>
              <a:t>.</a:t>
            </a:r>
          </a:p>
          <a:p>
            <a:r>
              <a:rPr lang="en-US" b="1" dirty="0"/>
              <a:t>You are highly recommended to finish the entire assignment continuously without pausing </a:t>
            </a:r>
            <a:r>
              <a:rPr lang="en-US" b="1" dirty="0" smtClean="0"/>
              <a:t>in the </a:t>
            </a:r>
            <a:r>
              <a:rPr lang="en-US" b="1" dirty="0"/>
              <a:t>middle.</a:t>
            </a:r>
            <a:endParaRPr lang="en-US" dirty="0"/>
          </a:p>
        </p:txBody>
      </p:sp>
    </p:spTree>
    <p:extLst>
      <p:ext uri="{BB962C8B-B14F-4D97-AF65-F5344CB8AC3E}">
        <p14:creationId xmlns:p14="http://schemas.microsoft.com/office/powerpoint/2010/main" val="281236353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306872948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Steps of the assignment</a:t>
            </a:r>
            <a:endParaRPr lang="en-US" dirty="0"/>
          </a:p>
        </p:txBody>
      </p:sp>
      <p:sp>
        <p:nvSpPr>
          <p:cNvPr id="3" name="Content Placeholder 2"/>
          <p:cNvSpPr>
            <a:spLocks noGrp="1"/>
          </p:cNvSpPr>
          <p:nvPr>
            <p:ph idx="1"/>
          </p:nvPr>
        </p:nvSpPr>
        <p:spPr/>
        <p:txBody>
          <a:bodyPr/>
          <a:lstStyle/>
          <a:p>
            <a:pPr marL="0" indent="0">
              <a:buNone/>
            </a:pPr>
            <a:r>
              <a:rPr lang="en-US" dirty="0" smtClean="0"/>
              <a:t>1. Install Virtual Box</a:t>
            </a:r>
          </a:p>
          <a:p>
            <a:pPr marL="0" indent="0">
              <a:buNone/>
            </a:pPr>
            <a:r>
              <a:rPr lang="en-US" dirty="0" smtClean="0"/>
              <a:t>2 . Open </a:t>
            </a:r>
            <a:r>
              <a:rPr lang="en-US" dirty="0" err="1"/>
              <a:t>VirtualBox</a:t>
            </a:r>
            <a:r>
              <a:rPr lang="en-US" dirty="0"/>
              <a:t>, create two new VMs ---- here we use the two new VMs to emulate two PMs</a:t>
            </a:r>
            <a:r>
              <a:rPr lang="en-US" dirty="0" smtClean="0"/>
              <a:t>.</a:t>
            </a:r>
          </a:p>
          <a:p>
            <a:pPr marL="0" indent="0">
              <a:buNone/>
            </a:pPr>
            <a:r>
              <a:rPr lang="en-US" dirty="0" smtClean="0"/>
              <a:t>3. </a:t>
            </a:r>
            <a:r>
              <a:rPr lang="en-US" dirty="0"/>
              <a:t>When you create VMs on </a:t>
            </a:r>
            <a:r>
              <a:rPr lang="en-US" dirty="0" err="1"/>
              <a:t>VirtualBox</a:t>
            </a:r>
            <a:r>
              <a:rPr lang="en-US" dirty="0"/>
              <a:t>, you will need to specify the name of your VM. </a:t>
            </a:r>
            <a:r>
              <a:rPr lang="en-US" dirty="0" smtClean="0"/>
              <a:t> </a:t>
            </a:r>
          </a:p>
          <a:p>
            <a:pPr marL="0" indent="0">
              <a:buNone/>
            </a:pPr>
            <a:endParaRPr lang="en-US" dirty="0"/>
          </a:p>
        </p:txBody>
      </p:sp>
    </p:spTree>
    <p:extLst>
      <p:ext uri="{BB962C8B-B14F-4D97-AF65-F5344CB8AC3E}">
        <p14:creationId xmlns:p14="http://schemas.microsoft.com/office/powerpoint/2010/main" val="357822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Illustration of Step 3: Creating VM in Virtual box: Naming and OS</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645546" y="1682186"/>
            <a:ext cx="7310837" cy="5175814"/>
          </a:xfrm>
        </p:spPr>
      </p:pic>
    </p:spTree>
    <p:extLst>
      <p:ext uri="{BB962C8B-B14F-4D97-AF65-F5344CB8AC3E}">
        <p14:creationId xmlns:p14="http://schemas.microsoft.com/office/powerpoint/2010/main" val="21290588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Illustration of Step 3: Creating VM in Virtual box: Setting memory size</a:t>
            </a:r>
            <a:endParaRPr lang="en-US" dirty="0"/>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494625" y="1524512"/>
            <a:ext cx="7581529" cy="5313740"/>
          </a:xfrm>
        </p:spPr>
      </p:pic>
      <p:sp>
        <p:nvSpPr>
          <p:cNvPr id="6" name="Rectangle 5"/>
          <p:cNvSpPr/>
          <p:nvPr/>
        </p:nvSpPr>
        <p:spPr>
          <a:xfrm>
            <a:off x="7137647" y="4190259"/>
            <a:ext cx="727969" cy="346229"/>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011538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Illustration of Step 3: Creating VM in Virtual box: Creating Virtual disk</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21941" y="1690688"/>
            <a:ext cx="5239382" cy="5114046"/>
          </a:xfr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98407" y="1690688"/>
            <a:ext cx="6094348" cy="5114046"/>
          </a:xfrm>
          <a:prstGeom prst="rect">
            <a:avLst/>
          </a:prstGeom>
        </p:spPr>
      </p:pic>
      <p:sp>
        <p:nvSpPr>
          <p:cNvPr id="7" name="Rectangle 6"/>
          <p:cNvSpPr/>
          <p:nvPr/>
        </p:nvSpPr>
        <p:spPr>
          <a:xfrm>
            <a:off x="1438182" y="4052402"/>
            <a:ext cx="1509204" cy="195309"/>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227903" y="4937464"/>
            <a:ext cx="1509204" cy="195309"/>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729338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Illustration of Step 3: Creating VM in Virtual box: Recommended size of the virtual disk</a:t>
            </a:r>
            <a:endParaRPr lang="en-US" dirty="0"/>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627789" y="1647806"/>
            <a:ext cx="7288567" cy="5082723"/>
          </a:xfrm>
        </p:spPr>
      </p:pic>
      <p:sp>
        <p:nvSpPr>
          <p:cNvPr id="7" name="Rectangle 6"/>
          <p:cNvSpPr/>
          <p:nvPr/>
        </p:nvSpPr>
        <p:spPr>
          <a:xfrm>
            <a:off x="7412854" y="4412201"/>
            <a:ext cx="754603" cy="346229"/>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9151979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492</TotalTime>
  <Words>2433</Words>
  <Application>Microsoft Office PowerPoint</Application>
  <PresentationFormat>Widescreen</PresentationFormat>
  <Paragraphs>194</Paragraphs>
  <Slides>41</Slides>
  <Notes>41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41</vt:i4>
      </vt:variant>
    </vt:vector>
  </HeadingPairs>
  <TitlesOfParts>
    <vt:vector size="47" baseType="lpstr">
      <vt:lpstr>Arial</vt:lpstr>
      <vt:lpstr>Calibri</vt:lpstr>
      <vt:lpstr>Calibri Light</vt:lpstr>
      <vt:lpstr>Roboto</vt:lpstr>
      <vt:lpstr>Roboto slab</vt:lpstr>
      <vt:lpstr>Office Theme</vt:lpstr>
      <vt:lpstr>PA2 Tutorial</vt:lpstr>
      <vt:lpstr>Goal of this PA</vt:lpstr>
      <vt:lpstr>Why installing Xen on VirtualBox?</vt:lpstr>
      <vt:lpstr>PowerPoint Presentation</vt:lpstr>
      <vt:lpstr>Steps of the assignment</vt:lpstr>
      <vt:lpstr>Illustration of Step 3: Creating VM in Virtual box: Naming and OS</vt:lpstr>
      <vt:lpstr>Illustration of Step 3: Creating VM in Virtual box: Setting memory size</vt:lpstr>
      <vt:lpstr>Illustration of Step 3: Creating VM in Virtual box: Creating Virtual disk</vt:lpstr>
      <vt:lpstr>Illustration of Step 3: Creating VM in Virtual box: Recommended size of the virtual disk</vt:lpstr>
      <vt:lpstr>Steps of the Assignment</vt:lpstr>
      <vt:lpstr>Illustration of Step 4</vt:lpstr>
      <vt:lpstr>Steps of the Assignment</vt:lpstr>
      <vt:lpstr>Illustration for Step 5: automatic configuration (DHCP)</vt:lpstr>
      <vt:lpstr>Illustration for Step 5: Setting host name</vt:lpstr>
      <vt:lpstr>Illustration for Step 5: NTP manual entry</vt:lpstr>
      <vt:lpstr>Steps of the Assignment</vt:lpstr>
      <vt:lpstr>Steps of the Assignment </vt:lpstr>
      <vt:lpstr>Steps of the Assignment </vt:lpstr>
      <vt:lpstr>Steps of the Assignment</vt:lpstr>
      <vt:lpstr>Steps of the Assignment</vt:lpstr>
      <vt:lpstr>Illustration of Step 9(ii)</vt:lpstr>
      <vt:lpstr>Steps of the Assignment </vt:lpstr>
      <vt:lpstr>Illustration of Step 9(iii)</vt:lpstr>
      <vt:lpstr>Steps of the Assignment</vt:lpstr>
      <vt:lpstr>Steps of the Assignment</vt:lpstr>
      <vt:lpstr>Illustration of Step 10</vt:lpstr>
      <vt:lpstr>Steps of the Assignment</vt:lpstr>
      <vt:lpstr>Illustration of Step 11</vt:lpstr>
      <vt:lpstr>Steps of the Assignment</vt:lpstr>
      <vt:lpstr>Illustration of Step 12: Shutting down a VM</vt:lpstr>
      <vt:lpstr>Illustration of Step 12: Creating a pool</vt:lpstr>
      <vt:lpstr>Illustration of Step 12: Naming a pool</vt:lpstr>
      <vt:lpstr>Illustration of Step 12: Adding PM2 to the pool</vt:lpstr>
      <vt:lpstr>Illustration of Step 12: Starting the VM</vt:lpstr>
      <vt:lpstr>Steps of the Assignment</vt:lpstr>
      <vt:lpstr>Illustration of Step 13: Start migration</vt:lpstr>
      <vt:lpstr>Illustration of Step 13: Performance of both PM</vt:lpstr>
      <vt:lpstr>Illustration of Step 13: Location of VMs</vt:lpstr>
      <vt:lpstr>Illustration of Step 13: EventList</vt:lpstr>
      <vt:lpstr>Notes</vt:lpstr>
      <vt:lpstr>Questions?</vt:lpstr>
    </vt:vector>
  </TitlesOfParts>
  <Company>Clemson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Zhuozhao Li</dc:creator>
  <cp:lastModifiedBy>Aspire</cp:lastModifiedBy>
  <cp:revision>123</cp:revision>
  <dcterms:created xsi:type="dcterms:W3CDTF">2017-10-21T01:59:38Z</dcterms:created>
  <dcterms:modified xsi:type="dcterms:W3CDTF">2020-10-08T13:27:49Z</dcterms:modified>
</cp:coreProperties>
</file>