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FE6454-9C64-4FF6-A99D-7C4681B3E817}" type="datetimeFigureOut">
              <a:rPr lang="en-US" smtClean="0"/>
              <a:t>11/20/2017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F55734-628E-4BD7-9140-4BA84AE03DDE}" type="slidenum">
              <a:rPr lang="en-US" smtClean="0"/>
              <a:t>‹#›</a:t>
            </a:fld>
            <a:endParaRPr lang="en-US"/>
          </a:p>
        </p:txBody>
      </p:sp>
    </p:spTree>
    <p:extLst>
      <p:ext uri="{BB962C8B-B14F-4D97-AF65-F5344CB8AC3E}">
        <p14:creationId xmlns:p14="http://schemas.microsoft.com/office/powerpoint/2010/main" val="761516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F55734-628E-4BD7-9140-4BA84AE03DDE}" type="slidenum">
              <a:rPr lang="en-US" smtClean="0"/>
              <a:t>1</a:t>
            </a:fld>
            <a:endParaRPr lang="en-US"/>
          </a:p>
        </p:txBody>
      </p:sp>
    </p:spTree>
    <p:extLst>
      <p:ext uri="{BB962C8B-B14F-4D97-AF65-F5344CB8AC3E}">
        <p14:creationId xmlns:p14="http://schemas.microsoft.com/office/powerpoint/2010/main" val="3474597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7A92B0-3D40-44D1-B653-AA17001D80D0}"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816776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A92B0-3D40-44D1-B653-AA17001D80D0}"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721108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A92B0-3D40-44D1-B653-AA17001D80D0}"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45157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A92B0-3D40-44D1-B653-AA17001D80D0}"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1642350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17A92B0-3D40-44D1-B653-AA17001D80D0}"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3262737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7A92B0-3D40-44D1-B653-AA17001D80D0}"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2711133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7A92B0-3D40-44D1-B653-AA17001D80D0}" type="datetimeFigureOut">
              <a:rPr lang="en-US" smtClean="0"/>
              <a:t>11/20/2017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1087857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7A92B0-3D40-44D1-B653-AA17001D80D0}" type="datetimeFigureOut">
              <a:rPr lang="en-US" smtClean="0"/>
              <a:t>11/20/2017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962292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A92B0-3D40-44D1-B653-AA17001D80D0}" type="datetimeFigureOut">
              <a:rPr lang="en-US" smtClean="0"/>
              <a:t>11/20/2017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257071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7A92B0-3D40-44D1-B653-AA17001D80D0}"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129184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7A92B0-3D40-44D1-B653-AA17001D80D0}"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313B39-00D0-48A3-9B44-17A6852569B7}" type="slidenum">
              <a:rPr lang="en-US" smtClean="0"/>
              <a:t>‹#›</a:t>
            </a:fld>
            <a:endParaRPr lang="en-US"/>
          </a:p>
        </p:txBody>
      </p:sp>
    </p:spTree>
    <p:extLst>
      <p:ext uri="{BB962C8B-B14F-4D97-AF65-F5344CB8AC3E}">
        <p14:creationId xmlns:p14="http://schemas.microsoft.com/office/powerpoint/2010/main" val="1731100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7A92B0-3D40-44D1-B653-AA17001D80D0}" type="datetimeFigureOut">
              <a:rPr lang="en-US" smtClean="0"/>
              <a:t>11/20/2017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313B39-00D0-48A3-9B44-17A6852569B7}" type="slidenum">
              <a:rPr lang="en-US" smtClean="0"/>
              <a:t>‹#›</a:t>
            </a:fld>
            <a:endParaRPr lang="en-US"/>
          </a:p>
        </p:txBody>
      </p:sp>
    </p:spTree>
    <p:extLst>
      <p:ext uri="{BB962C8B-B14F-4D97-AF65-F5344CB8AC3E}">
        <p14:creationId xmlns:p14="http://schemas.microsoft.com/office/powerpoint/2010/main" val="334586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6837" y="77447"/>
            <a:ext cx="12249352" cy="6786660"/>
            <a:chOff x="-36837" y="77447"/>
            <a:chExt cx="12249352" cy="6786660"/>
          </a:xfrm>
        </p:grpSpPr>
        <p:pic>
          <p:nvPicPr>
            <p:cNvPr id="1026" name="Picture 2" descr="arch-diagram_build-log-analytics"/>
            <p:cNvPicPr>
              <a:picLocks noChangeAspect="1" noChangeArrowheads="1"/>
            </p:cNvPicPr>
            <p:nvPr/>
          </p:nvPicPr>
          <p:blipFill rotWithShape="1">
            <a:blip r:embed="rId3">
              <a:extLst>
                <a:ext uri="{28A0092B-C50C-407E-A947-70E740481C1C}">
                  <a14:useLocalDpi xmlns:a14="http://schemas.microsoft.com/office/drawing/2010/main" val="0"/>
                </a:ext>
              </a:extLst>
            </a:blip>
            <a:srcRect t="17835"/>
            <a:stretch/>
          </p:blipFill>
          <p:spPr bwMode="auto">
            <a:xfrm>
              <a:off x="973260" y="184638"/>
              <a:ext cx="10163175" cy="60227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443" y="2167830"/>
              <a:ext cx="1866532" cy="18256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Step 1: </a:t>
              </a:r>
              <a:r>
                <a:rPr lang="en-US" b="1" dirty="0">
                  <a:solidFill>
                    <a:schemeClr val="tx1"/>
                  </a:solidFill>
                </a:rPr>
                <a:t>Set Up Prerequisites</a:t>
              </a:r>
            </a:p>
            <a:p>
              <a:pPr algn="ctr"/>
              <a:r>
                <a:rPr lang="en-US" dirty="0" smtClean="0">
                  <a:solidFill>
                    <a:schemeClr val="tx1"/>
                  </a:solidFill>
                </a:rPr>
                <a:t>Use EC2 instance to emulate the webserver to generate log data.</a:t>
              </a:r>
              <a:endParaRPr lang="en-US" dirty="0">
                <a:solidFill>
                  <a:schemeClr val="tx1"/>
                </a:solidFill>
              </a:endParaRPr>
            </a:p>
          </p:txBody>
        </p:sp>
        <p:cxnSp>
          <p:nvCxnSpPr>
            <p:cNvPr id="7" name="Straight Arrow Connector 6"/>
            <p:cNvCxnSpPr/>
            <p:nvPr/>
          </p:nvCxnSpPr>
          <p:spPr>
            <a:xfrm>
              <a:off x="1828800" y="3138854"/>
              <a:ext cx="690167" cy="489984"/>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6837" y="140545"/>
              <a:ext cx="4038819" cy="17087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Step 2: Create an Amazon Kinesis Firehose Delivery Stream </a:t>
              </a:r>
            </a:p>
            <a:p>
              <a:pPr algn="ctr"/>
              <a:r>
                <a:rPr lang="en-US" dirty="0" smtClean="0">
                  <a:solidFill>
                    <a:schemeClr val="tx1"/>
                  </a:solidFill>
                </a:rPr>
                <a:t>Create a delivery stream that </a:t>
              </a:r>
              <a:r>
                <a:rPr lang="en-US" dirty="0" smtClean="0">
                  <a:solidFill>
                    <a:schemeClr val="tx1"/>
                  </a:solidFill>
                </a:rPr>
                <a:t>will be</a:t>
              </a:r>
              <a:r>
                <a:rPr lang="en-US" dirty="0" smtClean="0">
                  <a:solidFill>
                    <a:schemeClr val="tx1"/>
                  </a:solidFill>
                </a:rPr>
                <a:t> </a:t>
              </a:r>
              <a:r>
                <a:rPr lang="en-US" dirty="0" smtClean="0">
                  <a:solidFill>
                    <a:schemeClr val="tx1"/>
                  </a:solidFill>
                </a:rPr>
                <a:t>used to stream data from webserver to the S3 storage. In this step, the destination S3 is connected to the delivery stream.</a:t>
              </a:r>
              <a:endParaRPr lang="en-US" dirty="0">
                <a:solidFill>
                  <a:schemeClr val="tx1"/>
                </a:solidFill>
              </a:endParaRPr>
            </a:p>
          </p:txBody>
        </p:sp>
        <p:cxnSp>
          <p:nvCxnSpPr>
            <p:cNvPr id="11" name="Straight Arrow Connector 10"/>
            <p:cNvCxnSpPr>
              <a:stCxn id="10" idx="2"/>
            </p:cNvCxnSpPr>
            <p:nvPr/>
          </p:nvCxnSpPr>
          <p:spPr>
            <a:xfrm>
              <a:off x="1982573" y="1849254"/>
              <a:ext cx="2556588" cy="1604039"/>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250" y="4964506"/>
              <a:ext cx="4114800" cy="18996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Step 3: Install and Configure the Amazon </a:t>
              </a:r>
              <a:r>
                <a:rPr lang="en-US" b="1" dirty="0" smtClean="0">
                  <a:solidFill>
                    <a:schemeClr val="tx1"/>
                  </a:solidFill>
                </a:rPr>
                <a:t>Kinesis Agent</a:t>
              </a:r>
              <a:endParaRPr lang="en-US" dirty="0" smtClean="0">
                <a:solidFill>
                  <a:schemeClr val="tx1"/>
                </a:solidFill>
              </a:endParaRPr>
            </a:p>
            <a:p>
              <a:pPr algn="ctr"/>
              <a:r>
                <a:rPr lang="en-US" dirty="0" smtClean="0">
                  <a:solidFill>
                    <a:schemeClr val="tx1"/>
                  </a:solidFill>
                </a:rPr>
                <a:t> Install Kinesis agent on EC2 instance and start sending data to S3 using the stream created in Step2. In this step, the source webserver is connected to the created delivery stream in Step 2.</a:t>
              </a:r>
              <a:endParaRPr lang="en-US" dirty="0">
                <a:solidFill>
                  <a:schemeClr val="tx1"/>
                </a:solidFill>
              </a:endParaRPr>
            </a:p>
          </p:txBody>
        </p:sp>
        <p:cxnSp>
          <p:nvCxnSpPr>
            <p:cNvPr id="15" name="Straight Arrow Connector 14"/>
            <p:cNvCxnSpPr>
              <a:stCxn id="14" idx="0"/>
            </p:cNvCxnSpPr>
            <p:nvPr/>
          </p:nvCxnSpPr>
          <p:spPr>
            <a:xfrm flipV="1">
              <a:off x="2053150" y="3909430"/>
              <a:ext cx="406521" cy="105507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8332424" y="4844562"/>
              <a:ext cx="3880091" cy="2013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Step 4: Create an Amazon </a:t>
              </a:r>
              <a:r>
                <a:rPr lang="en-US" b="1" dirty="0" err="1" smtClean="0">
                  <a:solidFill>
                    <a:schemeClr val="tx1"/>
                  </a:solidFill>
                </a:rPr>
                <a:t>Elasticsearch</a:t>
              </a:r>
              <a:r>
                <a:rPr lang="en-US" b="1" dirty="0" smtClean="0">
                  <a:solidFill>
                    <a:schemeClr val="tx1"/>
                  </a:solidFill>
                </a:rPr>
                <a:t> Service Domain </a:t>
              </a:r>
            </a:p>
            <a:p>
              <a:pPr algn="ctr"/>
              <a:r>
                <a:rPr lang="en-US" dirty="0" smtClean="0">
                  <a:solidFill>
                    <a:schemeClr val="tx1"/>
                  </a:solidFill>
                </a:rPr>
                <a:t>Create </a:t>
              </a:r>
              <a:r>
                <a:rPr lang="en-US" dirty="0" err="1" smtClean="0">
                  <a:solidFill>
                    <a:schemeClr val="tx1"/>
                  </a:solidFill>
                </a:rPr>
                <a:t>Elasticsearch</a:t>
              </a:r>
              <a:r>
                <a:rPr lang="en-US" dirty="0" smtClean="0">
                  <a:solidFill>
                    <a:schemeClr val="tx1"/>
                  </a:solidFill>
                </a:rPr>
                <a:t> service domain</a:t>
              </a:r>
              <a:r>
                <a:rPr lang="en-US" dirty="0">
                  <a:solidFill>
                    <a:schemeClr val="tx1"/>
                  </a:solidFill>
                </a:rPr>
                <a:t>, which </a:t>
              </a:r>
              <a:r>
                <a:rPr lang="en-US" dirty="0" smtClean="0">
                  <a:solidFill>
                    <a:schemeClr val="tx1"/>
                  </a:solidFill>
                </a:rPr>
                <a:t>is a </a:t>
              </a:r>
              <a:r>
                <a:rPr lang="en-US" dirty="0">
                  <a:solidFill>
                    <a:schemeClr val="tx1"/>
                  </a:solidFill>
                </a:rPr>
                <a:t>popular open-source search and analytics engine for use cases such as log analytics, real-time application monitoring, and clickstream </a:t>
              </a:r>
              <a:r>
                <a:rPr lang="en-US" dirty="0" smtClean="0">
                  <a:solidFill>
                    <a:schemeClr val="tx1"/>
                  </a:solidFill>
                </a:rPr>
                <a:t>analytics</a:t>
              </a:r>
              <a:r>
                <a:rPr lang="en-US" dirty="0">
                  <a:solidFill>
                    <a:schemeClr val="tx1"/>
                  </a:solidFill>
                </a:rPr>
                <a:t>.</a:t>
              </a:r>
            </a:p>
          </p:txBody>
        </p:sp>
        <p:cxnSp>
          <p:nvCxnSpPr>
            <p:cNvPr id="20" name="Straight Arrow Connector 19"/>
            <p:cNvCxnSpPr>
              <a:stCxn id="19" idx="0"/>
            </p:cNvCxnSpPr>
            <p:nvPr/>
          </p:nvCxnSpPr>
          <p:spPr>
            <a:xfrm flipH="1" flipV="1">
              <a:off x="9829162" y="3993482"/>
              <a:ext cx="443308" cy="85108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144003" y="5003787"/>
              <a:ext cx="4155031" cy="18542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Step 5: Create a Second Amazon Kinesis </a:t>
              </a:r>
              <a:r>
                <a:rPr lang="en-US" b="1" dirty="0" smtClean="0">
                  <a:solidFill>
                    <a:schemeClr val="tx1"/>
                  </a:solidFill>
                </a:rPr>
                <a:t>Firehose Delivery Stream</a:t>
              </a:r>
              <a:r>
                <a:rPr lang="en-US" dirty="0" smtClean="0">
                  <a:solidFill>
                    <a:schemeClr val="tx1"/>
                  </a:solidFill>
                </a:rPr>
                <a:t> </a:t>
              </a:r>
              <a:endParaRPr lang="en-US" dirty="0" smtClean="0">
                <a:solidFill>
                  <a:schemeClr val="tx1"/>
                </a:solidFill>
              </a:endParaRPr>
            </a:p>
            <a:p>
              <a:pPr algn="ctr"/>
              <a:r>
                <a:rPr lang="en-US" dirty="0" smtClean="0">
                  <a:solidFill>
                    <a:schemeClr val="tx1"/>
                  </a:solidFill>
                </a:rPr>
                <a:t>Create </a:t>
              </a:r>
              <a:r>
                <a:rPr lang="en-US" dirty="0">
                  <a:solidFill>
                    <a:schemeClr val="tx1"/>
                  </a:solidFill>
                </a:rPr>
                <a:t>a </a:t>
              </a:r>
              <a:r>
                <a:rPr lang="en-US" dirty="0" smtClean="0">
                  <a:solidFill>
                    <a:schemeClr val="tx1"/>
                  </a:solidFill>
                </a:rPr>
                <a:t>delivery </a:t>
              </a:r>
              <a:r>
                <a:rPr lang="en-US" dirty="0">
                  <a:solidFill>
                    <a:schemeClr val="tx1"/>
                  </a:solidFill>
                </a:rPr>
                <a:t>stream that </a:t>
              </a:r>
              <a:r>
                <a:rPr lang="en-US" dirty="0" smtClean="0">
                  <a:solidFill>
                    <a:schemeClr val="tx1"/>
                  </a:solidFill>
                </a:rPr>
                <a:t>will be used to stream data </a:t>
              </a:r>
              <a:r>
                <a:rPr lang="en-US" dirty="0">
                  <a:solidFill>
                    <a:schemeClr val="tx1"/>
                  </a:solidFill>
                </a:rPr>
                <a:t>from </a:t>
              </a:r>
              <a:r>
                <a:rPr lang="en-US" dirty="0" smtClean="0">
                  <a:solidFill>
                    <a:schemeClr val="tx1"/>
                  </a:solidFill>
                </a:rPr>
                <a:t>the analytic application </a:t>
              </a:r>
              <a:r>
                <a:rPr lang="en-US" dirty="0">
                  <a:solidFill>
                    <a:schemeClr val="tx1"/>
                  </a:solidFill>
                </a:rPr>
                <a:t>to the </a:t>
              </a:r>
              <a:r>
                <a:rPr lang="en-US" dirty="0" err="1">
                  <a:solidFill>
                    <a:schemeClr val="tx1"/>
                  </a:solidFill>
                </a:rPr>
                <a:t>Elasticsearch</a:t>
              </a:r>
              <a:r>
                <a:rPr lang="en-US" dirty="0">
                  <a:solidFill>
                    <a:schemeClr val="tx1"/>
                  </a:solidFill>
                </a:rPr>
                <a:t> service</a:t>
              </a:r>
              <a:r>
                <a:rPr lang="en-US" dirty="0" smtClean="0">
                  <a:solidFill>
                    <a:schemeClr val="tx1"/>
                  </a:solidFill>
                </a:rPr>
                <a:t>. At this step, it is connected to </a:t>
              </a:r>
              <a:r>
                <a:rPr lang="en-US" dirty="0">
                  <a:solidFill>
                    <a:schemeClr val="tx1"/>
                  </a:solidFill>
                </a:rPr>
                <a:t>the </a:t>
              </a:r>
              <a:r>
                <a:rPr lang="en-US" dirty="0" err="1">
                  <a:solidFill>
                    <a:schemeClr val="tx1"/>
                  </a:solidFill>
                </a:rPr>
                <a:t>Elasticsearch</a:t>
              </a:r>
              <a:r>
                <a:rPr lang="en-US" dirty="0">
                  <a:solidFill>
                    <a:schemeClr val="tx1"/>
                  </a:solidFill>
                </a:rPr>
                <a:t> </a:t>
              </a:r>
              <a:r>
                <a:rPr lang="en-US" dirty="0" smtClean="0">
                  <a:solidFill>
                    <a:schemeClr val="tx1"/>
                  </a:solidFill>
                </a:rPr>
                <a:t>service.</a:t>
              </a:r>
              <a:endParaRPr lang="en-US" dirty="0">
                <a:solidFill>
                  <a:schemeClr val="tx1"/>
                </a:solidFill>
              </a:endParaRPr>
            </a:p>
          </p:txBody>
        </p:sp>
        <p:cxnSp>
          <p:nvCxnSpPr>
            <p:cNvPr id="22" name="Straight Arrow Connector 21"/>
            <p:cNvCxnSpPr>
              <a:stCxn id="21" idx="0"/>
            </p:cNvCxnSpPr>
            <p:nvPr/>
          </p:nvCxnSpPr>
          <p:spPr>
            <a:xfrm flipV="1">
              <a:off x="6221519" y="3923465"/>
              <a:ext cx="1644871" cy="108032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141798" y="77447"/>
              <a:ext cx="4483456" cy="18656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Step 6: Create an Amazon Kinesis </a:t>
              </a:r>
              <a:r>
                <a:rPr lang="en-US" b="1" dirty="0" smtClean="0">
                  <a:solidFill>
                    <a:schemeClr val="tx1"/>
                  </a:solidFill>
                </a:rPr>
                <a:t>Analytics Application</a:t>
              </a:r>
            </a:p>
            <a:p>
              <a:pPr algn="ctr"/>
              <a:r>
                <a:rPr lang="en-US" dirty="0" smtClean="0">
                  <a:solidFill>
                    <a:schemeClr val="tx1"/>
                  </a:solidFill>
                </a:rPr>
                <a:t> Create an analytic application that analyzes the data collected from the webserver and sends the output results to </a:t>
              </a:r>
              <a:r>
                <a:rPr lang="en-US" dirty="0" err="1" smtClean="0">
                  <a:solidFill>
                    <a:schemeClr val="tx1"/>
                  </a:solidFill>
                </a:rPr>
                <a:t>Elasticsearch</a:t>
              </a:r>
              <a:r>
                <a:rPr lang="en-US" dirty="0" smtClean="0">
                  <a:solidFill>
                    <a:schemeClr val="tx1"/>
                  </a:solidFill>
                </a:rPr>
                <a:t> through the delivery stream created at Step 5.</a:t>
              </a:r>
            </a:p>
          </p:txBody>
        </p:sp>
        <p:cxnSp>
          <p:nvCxnSpPr>
            <p:cNvPr id="26" name="Straight Arrow Connector 25"/>
            <p:cNvCxnSpPr>
              <a:stCxn id="25" idx="2"/>
            </p:cNvCxnSpPr>
            <p:nvPr/>
          </p:nvCxnSpPr>
          <p:spPr>
            <a:xfrm flipH="1">
              <a:off x="6317980" y="1943101"/>
              <a:ext cx="65546" cy="151019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9841556" y="405606"/>
              <a:ext cx="2304976" cy="19507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Step 7: View the Aggregated Streaming Data</a:t>
              </a:r>
              <a:r>
                <a:rPr lang="en-US" dirty="0" smtClean="0">
                  <a:solidFill>
                    <a:schemeClr val="tx1"/>
                  </a:solidFill>
                </a:rPr>
                <a:t> </a:t>
              </a:r>
            </a:p>
            <a:p>
              <a:pPr algn="ctr"/>
              <a:r>
                <a:rPr lang="en-US" dirty="0" smtClean="0">
                  <a:solidFill>
                    <a:schemeClr val="tx1"/>
                  </a:solidFill>
                </a:rPr>
                <a:t>View output on </a:t>
              </a:r>
              <a:r>
                <a:rPr lang="en-US" dirty="0" err="1" smtClean="0">
                  <a:solidFill>
                    <a:schemeClr val="tx1"/>
                  </a:solidFill>
                </a:rPr>
                <a:t>Kibana</a:t>
              </a:r>
              <a:r>
                <a:rPr lang="en-US" dirty="0">
                  <a:solidFill>
                    <a:schemeClr val="tx1"/>
                  </a:solidFill>
                </a:rPr>
                <a:t>, a popular visualization and reporting </a:t>
              </a:r>
              <a:r>
                <a:rPr lang="en-US" dirty="0" smtClean="0">
                  <a:solidFill>
                    <a:schemeClr val="tx1"/>
                  </a:solidFill>
                </a:rPr>
                <a:t>tool.</a:t>
              </a:r>
            </a:p>
          </p:txBody>
        </p:sp>
        <p:cxnSp>
          <p:nvCxnSpPr>
            <p:cNvPr id="84" name="Straight Arrow Connector 83"/>
            <p:cNvCxnSpPr>
              <a:stCxn id="83" idx="2"/>
            </p:cNvCxnSpPr>
            <p:nvPr/>
          </p:nvCxnSpPr>
          <p:spPr>
            <a:xfrm flipH="1">
              <a:off x="9701740" y="2356338"/>
              <a:ext cx="1292304" cy="27433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891478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249</Words>
  <Application>Microsoft Office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Clemson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Zhuozhao Li</dc:creator>
  <cp:lastModifiedBy>Zhuozhao Li</cp:lastModifiedBy>
  <cp:revision>30</cp:revision>
  <dcterms:created xsi:type="dcterms:W3CDTF">2017-11-21T01:33:47Z</dcterms:created>
  <dcterms:modified xsi:type="dcterms:W3CDTF">2017-11-21T03:03:28Z</dcterms:modified>
</cp:coreProperties>
</file>