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68" r:id="rId5"/>
    <p:sldId id="258" r:id="rId6"/>
    <p:sldId id="259" r:id="rId7"/>
    <p:sldId id="260" r:id="rId8"/>
    <p:sldId id="261" r:id="rId9"/>
    <p:sldId id="267" r:id="rId10"/>
    <p:sldId id="276" r:id="rId11"/>
    <p:sldId id="277" r:id="rId12"/>
    <p:sldId id="279" r:id="rId13"/>
    <p:sldId id="263" r:id="rId14"/>
    <p:sldId id="278" r:id="rId15"/>
    <p:sldId id="265" r:id="rId16"/>
    <p:sldId id="269" r:id="rId17"/>
    <p:sldId id="280" r:id="rId1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8797" autoAdjust="0"/>
  </p:normalViewPr>
  <p:slideViewPr>
    <p:cSldViewPr snapToGrid="0">
      <p:cViewPr varScale="1">
        <p:scale>
          <a:sx n="50" d="100"/>
          <a:sy n="50" d="100"/>
        </p:scale>
        <p:origin x="1906" y="3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42A6E0BF-DFB0-48FA-9247-B1D26434E81E}" type="datetimeFigureOut">
              <a:rPr lang="en-US" smtClean="0"/>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88E66D33-F31F-418E-94DB-1B4763ED2C98}"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5" Type="http://schemas.openxmlformats.org/officeDocument/2006/relationships/hyperlink" Target="https://mrjob.readthedocs.io/en/latest/job.html#mrjob.job.MRJob.reducer" TargetMode="External"/><Relationship Id="rId4" Type="http://schemas.openxmlformats.org/officeDocument/2006/relationships/hyperlink" Target="https://mrjob.readthedocs.io/en/latest/job.html#mrjob.job.MRJob.combiner" TargetMode="External"/><Relationship Id="rId3" Type="http://schemas.openxmlformats.org/officeDocument/2006/relationships/hyperlink" Target="https://mrjob.readthedocs.io/en/latest/job.html#mrjob.job.MRJob.mapper" TargetMode="External"/><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731521" y="4560570"/>
            <a:ext cx="5852159" cy="4320540"/>
          </a:xfrm>
          <a:prstGeom prst="rect">
            <a:avLst/>
          </a:prstGeom>
        </p:spPr>
        <p:txBody>
          <a:bodyPr lIns="96645" tIns="96645" rIns="96645" bIns="96645" anchor="t" anchorCtr="0">
            <a:noAutofit/>
          </a:bodyPr>
          <a:lstStyle/>
          <a:p>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can do the step4 in the similar way as the second job program shown in the slides. You just need to show top 10 frequent words instead of the maximum occurrence. </a:t>
            </a:r>
            <a:endParaRPr lang="en-US" baseline="0" dirty="0"/>
          </a:p>
          <a:p>
            <a:r>
              <a:rPr lang="en-US" baseline="0" dirty="0"/>
              <a:t>One hint to do this is to sort the words by key at the reducer in the first step.</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a:t>
            </a:r>
            <a:r>
              <a:rPr lang="en-US" baseline="0" dirty="0"/>
              <a:t> sorting, you can consider </a:t>
            </a:r>
            <a:r>
              <a:rPr lang="en-US" dirty="0"/>
              <a:t>add</a:t>
            </a:r>
            <a:r>
              <a:rPr lang="en-US" baseline="0" dirty="0"/>
              <a:t>ing </a:t>
            </a:r>
            <a:r>
              <a:rPr lang="en-US" baseline="0" dirty="0" err="1"/>
              <a:t>preceeding</a:t>
            </a:r>
            <a:r>
              <a:rPr lang="en-US" baseline="0" dirty="0"/>
              <a:t> zeros at the beginning to avoid normal dictionary sort. Because python considers everything as string so, normal sort would return dictionary sort as we see in original order.  Adding zero will help us achieve it.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steps are mentioned in details in the pdf. Just follow the steps.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need to read the slide</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goal of this assignment is to introduce you to the </a:t>
            </a:r>
            <a:r>
              <a:rPr lang="en-US" baseline="0" dirty="0" err="1"/>
              <a:t>mapreduce</a:t>
            </a:r>
            <a:r>
              <a:rPr lang="en-US" baseline="0" dirty="0"/>
              <a:t> framework. MapReduce provides a more efficient way to process a large amount of data. </a:t>
            </a:r>
            <a:endParaRPr lang="en-US" baseline="0" dirty="0"/>
          </a:p>
          <a:p>
            <a:r>
              <a:rPr lang="en-US" baseline="0" dirty="0"/>
              <a:t>For this purpose in this assignment, we use the python </a:t>
            </a:r>
            <a:r>
              <a:rPr lang="en-US" baseline="0" dirty="0" err="1"/>
              <a:t>mrjob</a:t>
            </a:r>
            <a:r>
              <a:rPr lang="en-US" baseline="0" dirty="0"/>
              <a:t> framework which outputs a &lt;key, value&gt; pair at each step or phase.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step in </a:t>
            </a:r>
            <a:r>
              <a:rPr lang="en-US" dirty="0" err="1"/>
              <a:t>mrjob</a:t>
            </a:r>
            <a:r>
              <a:rPr lang="en-US" baseline="0" dirty="0"/>
              <a:t> </a:t>
            </a:r>
            <a:r>
              <a:rPr lang="en-US" dirty="0">
                <a:latin typeface="Arial" panose="020B0604020202020204" pitchFamily="34" charset="0"/>
                <a:cs typeface="Arial" panose="020B0604020202020204" pitchFamily="34" charset="0"/>
              </a:rPr>
              <a:t>consists of a mapper, a combiner (shuffle), and a reducer. All of those are optional, however, in each program you must</a:t>
            </a:r>
            <a:r>
              <a:rPr lang="en-US" baseline="0" dirty="0">
                <a:latin typeface="Arial" panose="020B0604020202020204" pitchFamily="34" charset="0"/>
                <a:cs typeface="Arial" panose="020B0604020202020204" pitchFamily="34" charset="0"/>
              </a:rPr>
              <a:t> have at least one. </a:t>
            </a:r>
            <a:r>
              <a:rPr lang="en-US" sz="1200" b="0" i="0" kern="1200" dirty="0">
                <a:solidFill>
                  <a:schemeClr val="tx1"/>
                </a:solidFill>
                <a:effectLst/>
                <a:latin typeface="+mn-lt"/>
                <a:ea typeface="+mn-ea"/>
                <a:cs typeface="+mn-cs"/>
              </a:rPr>
              <a:t>So you could have a step that’s just a mapper, or just a combiner and a reducer.</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When you only have one step, all you have to do is to write methods called </a:t>
            </a:r>
            <a:r>
              <a:rPr lang="en-US" sz="1200" b="0" i="0" u="none" strike="noStrike" kern="1200" dirty="0">
                <a:solidFill>
                  <a:schemeClr val="tx1"/>
                </a:solidFill>
                <a:effectLst/>
                <a:latin typeface="+mn-lt"/>
                <a:ea typeface="+mn-ea"/>
                <a:cs typeface="+mn-cs"/>
                <a:hlinkClick r:id="rId3" tooltip="mrjob.job.MRJob.mapper"/>
              </a:rPr>
              <a:t>mapper()</a:t>
            </a:r>
            <a:r>
              <a:rPr lang="en-US" sz="1200" b="0" i="0"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4" tooltip="mrjob.job.MRJob.combiner"/>
              </a:rPr>
              <a:t>combiner()</a:t>
            </a:r>
            <a:r>
              <a:rPr lang="en-US" sz="1200" b="0" i="0" kern="1200" dirty="0">
                <a:solidFill>
                  <a:schemeClr val="tx1"/>
                </a:solidFill>
                <a:effectLst/>
                <a:latin typeface="+mn-lt"/>
                <a:ea typeface="+mn-ea"/>
                <a:cs typeface="+mn-cs"/>
              </a:rPr>
              <a:t>, and </a:t>
            </a:r>
            <a:r>
              <a:rPr lang="en-US" sz="1200" b="0" i="0" u="none" strike="noStrike" kern="1200" dirty="0">
                <a:solidFill>
                  <a:schemeClr val="tx1"/>
                </a:solidFill>
                <a:effectLst/>
                <a:latin typeface="+mn-lt"/>
                <a:ea typeface="+mn-ea"/>
                <a:cs typeface="+mn-cs"/>
                <a:hlinkClick r:id="rId5" tooltip="mrjob.job.MRJob.reducer"/>
              </a:rPr>
              <a:t>reducer()</a:t>
            </a:r>
            <a:r>
              <a:rPr lang="en-US" sz="1200" b="0" i="0"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All</a:t>
            </a:r>
            <a:r>
              <a:rPr lang="en-US" sz="1200" b="0" i="0" kern="1200" baseline="0" dirty="0">
                <a:solidFill>
                  <a:schemeClr val="tx1"/>
                </a:solidFill>
                <a:effectLst/>
                <a:latin typeface="+mn-lt"/>
                <a:ea typeface="+mn-ea"/>
                <a:cs typeface="+mn-cs"/>
              </a:rPr>
              <a:t> these functions process everything as key, and value pair. </a:t>
            </a:r>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The mapper function in the example does not take any key and take each line as the value. The _ in the parameter denotes the mapper does not have any key as parameter.</a:t>
            </a:r>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3 Yield function basically creates 3 key value pairs: where the first parameter denotes the (key name : e.g.; “chars”, “words”, etc.) and the second parameter denotes the value for that specific key. </a:t>
            </a:r>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And the mapper runs for each line. </a:t>
            </a:r>
            <a:endParaRPr lang="en-US" sz="1200" b="0" i="0" kern="1200" baseline="0" dirty="0">
              <a:solidFill>
                <a:schemeClr val="tx1"/>
              </a:solidFill>
              <a:effectLst/>
              <a:latin typeface="+mn-lt"/>
              <a:ea typeface="+mn-ea"/>
              <a:cs typeface="+mn-cs"/>
            </a:endParaRP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Consequently, when the reducer, processes the each (key, value) pair and take sum it returns 3 outputs: 1) total number of characters 2) total number of words and 3) total number of lines in a document.    </a:t>
            </a:r>
            <a:endParaRPr lang="en-US" sz="1200" b="0" i="0" kern="1200" baseline="0" dirty="0">
              <a:solidFill>
                <a:schemeClr val="tx1"/>
              </a:solidFill>
              <a:effectLst/>
              <a:latin typeface="+mn-lt"/>
              <a:ea typeface="+mn-ea"/>
              <a:cs typeface="+mn-cs"/>
            </a:endParaRP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Finally, the main function calls for the </a:t>
            </a:r>
            <a:r>
              <a:rPr lang="en-US" sz="1200" b="0" i="0" kern="1200" baseline="0" dirty="0" err="1">
                <a:solidFill>
                  <a:schemeClr val="tx1"/>
                </a:solidFill>
                <a:effectLst/>
                <a:latin typeface="+mn-lt"/>
                <a:ea typeface="+mn-ea"/>
                <a:cs typeface="+mn-cs"/>
              </a:rPr>
              <a:t>classname</a:t>
            </a:r>
            <a:r>
              <a:rPr lang="en-US" sz="1200" b="0" i="0" kern="1200" baseline="0" dirty="0">
                <a:solidFill>
                  <a:schemeClr val="tx1"/>
                </a:solidFill>
                <a:effectLst/>
                <a:latin typeface="+mn-lt"/>
                <a:ea typeface="+mn-ea"/>
                <a:cs typeface="+mn-cs"/>
              </a:rPr>
              <a:t>. Run to initiate the execution of the program. The mapper, shuffler and the reducer run sequentially for each step.</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can run the previous program using the command: </a:t>
            </a:r>
            <a:endParaRPr lang="en-US" baseline="0" dirty="0"/>
          </a:p>
          <a:p>
            <a:r>
              <a:rPr lang="en-US" baseline="0" dirty="0"/>
              <a:t>Python my_job.py input.txt</a:t>
            </a:r>
            <a:endParaRPr lang="en-US" baseline="0" dirty="0"/>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defRPr/>
            </a:pPr>
            <a:r>
              <a:rPr lang="en-US" baseline="0" dirty="0"/>
              <a:t>It will run the program on the input.txt and output </a:t>
            </a:r>
            <a:r>
              <a:rPr lang="en-US" sz="1200" b="0" i="0" kern="1200" baseline="0" dirty="0">
                <a:solidFill>
                  <a:schemeClr val="tx1"/>
                </a:solidFill>
                <a:effectLst/>
                <a:latin typeface="+mn-lt"/>
                <a:ea typeface="+mn-ea"/>
                <a:cs typeface="+mn-cs"/>
              </a:rPr>
              <a:t>1) total number of characters 2) total number of words and 3) total number of lines in the inut.txt on the standard output.</a:t>
            </a: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defRPr/>
            </a:pPr>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If we want to save the output to a file instead of showing it to standard output, then we need to type </a:t>
            </a:r>
            <a:r>
              <a:rPr lang="en-US" baseline="0" dirty="0"/>
              <a:t>Python my_job.py input.txt &gt; </a:t>
            </a:r>
            <a:r>
              <a:rPr lang="en-US" sz="1200" dirty="0"/>
              <a:t>file name</a:t>
            </a:r>
            <a:endParaRPr lang="en-US" baseline="0" dirty="0"/>
          </a:p>
          <a:p>
            <a:pPr marL="0" marR="0" lvl="0" indent="0" algn="l" defTabSz="914400" rtl="0" eaLnBrk="1" fontAlgn="auto" latinLnBrk="0" hangingPunct="1">
              <a:lnSpc>
                <a:spcPct val="100000"/>
              </a:lnSpc>
              <a:spcBef>
                <a:spcPts val="0"/>
              </a:spcBef>
              <a:spcAft>
                <a:spcPts val="0"/>
              </a:spcAft>
              <a:buClrTx/>
              <a:buSzTx/>
              <a:buFontTx/>
              <a:buNone/>
              <a:defRPr/>
            </a:pPr>
            <a:r>
              <a:rPr lang="en-US" sz="1200" b="0" i="0" kern="1200" baseline="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have multiple steps in a program, then we need to define them by overriding the</a:t>
            </a:r>
            <a:r>
              <a:rPr lang="en-US" baseline="0" dirty="0"/>
              <a:t> steps as the slide. </a:t>
            </a:r>
            <a:endParaRPr lang="en-US" dirty="0"/>
          </a:p>
          <a:p>
            <a:r>
              <a:rPr lang="en-US" dirty="0"/>
              <a:t>This job</a:t>
            </a:r>
            <a:r>
              <a:rPr lang="en-US" baseline="0" dirty="0"/>
              <a:t> consists of two steps: the first step consists of a mapper, a combiner and a reducer. The second step consists of a single reducer. The output of the first step is forwarded to the next step. That is, the output of the reducer of the first step is forwarded to the reducer to the second step. On the other hand, the mapper, the combiner and the reducer process the input and output sequentially within that step.</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explanation of each line is described in the side in</a:t>
            </a:r>
            <a:r>
              <a:rPr lang="en-US" baseline="0" dirty="0"/>
              <a:t> this slide. </a:t>
            </a:r>
            <a:endParaRPr lang="en-US" baseline="0" dirty="0"/>
          </a:p>
          <a:p>
            <a:endParaRPr lang="en-US" baseline="0" dirty="0"/>
          </a:p>
          <a:p>
            <a:r>
              <a:rPr lang="en-US" dirty="0"/>
              <a:t>WORD_RE </a:t>
            </a:r>
            <a:r>
              <a:rPr lang="en-US" sz="1200" kern="1200" dirty="0">
                <a:solidFill>
                  <a:schemeClr val="tx1"/>
                </a:solidFill>
                <a:effectLst/>
                <a:latin typeface="+mn-lt"/>
                <a:ea typeface="+mn-ea"/>
                <a:cs typeface="+mn-cs"/>
              </a:rPr>
              <a:t>=</a:t>
            </a:r>
            <a:r>
              <a:rPr lang="en-US" dirty="0"/>
              <a:t> </a:t>
            </a:r>
            <a:r>
              <a:rPr lang="en-US" dirty="0" err="1"/>
              <a:t>re</a:t>
            </a:r>
            <a:r>
              <a:rPr lang="en-US" sz="1200" kern="1200" dirty="0" err="1">
                <a:solidFill>
                  <a:schemeClr val="tx1"/>
                </a:solidFill>
                <a:effectLst/>
                <a:latin typeface="+mn-lt"/>
                <a:ea typeface="+mn-ea"/>
                <a:cs typeface="+mn-cs"/>
              </a:rPr>
              <a:t>.</a:t>
            </a:r>
            <a:r>
              <a:rPr lang="en-US" dirty="0" err="1"/>
              <a:t>compile</a:t>
            </a:r>
            <a:r>
              <a:rPr lang="en-US" dirty="0"/>
              <a:t>(</a:t>
            </a:r>
            <a:r>
              <a:rPr lang="en-US" sz="1200" kern="1200" dirty="0">
                <a:solidFill>
                  <a:schemeClr val="tx1"/>
                </a:solidFill>
                <a:effectLst/>
                <a:latin typeface="+mn-lt"/>
                <a:ea typeface="+mn-ea"/>
                <a:cs typeface="+mn-cs"/>
              </a:rPr>
              <a:t>r"[\w']+"</a:t>
            </a:r>
            <a:r>
              <a:rPr lang="en-US" dirty="0"/>
              <a:t>) – removes the punctuation from each</a:t>
            </a:r>
            <a:r>
              <a:rPr lang="en-US" baseline="0" dirty="0"/>
              <a:t> word</a:t>
            </a:r>
            <a:endParaRPr lang="en-US" baseline="0" dirty="0"/>
          </a:p>
          <a:p>
            <a:endParaRPr lang="en-US" baseline="0" dirty="0"/>
          </a:p>
          <a:p>
            <a:r>
              <a:rPr lang="en-US" baseline="0" dirty="0"/>
              <a:t>Then, in the class, we override the steps function as mentioned in the previous slide, as we are defining multiple steps within a file</a:t>
            </a:r>
            <a:endParaRPr lang="en-US" baseline="0" dirty="0"/>
          </a:p>
          <a:p>
            <a:endParaRPr lang="en-US" baseline="0" dirty="0"/>
          </a:p>
          <a:p>
            <a:r>
              <a:rPr lang="en-US" baseline="0" dirty="0"/>
              <a:t>In the first step,</a:t>
            </a:r>
            <a:endParaRPr lang="en-US" baseline="0" dirty="0"/>
          </a:p>
          <a:p>
            <a:r>
              <a:rPr lang="en-US" baseline="0" dirty="0"/>
              <a:t>The mapper count each word in one line in a loop, and forward it to the shuffler or the combiner by converting each word as key and 1 as its value. </a:t>
            </a:r>
            <a:endParaRPr lang="en-US" baseline="0" dirty="0"/>
          </a:p>
          <a:p>
            <a:endParaRPr lang="en-US" baseline="0" dirty="0"/>
          </a:p>
          <a:p>
            <a:r>
              <a:rPr lang="en-US" baseline="0" dirty="0"/>
              <a:t>The combiner receives this key value pair and run sum on each key name, so, the combiner basically count the </a:t>
            </a:r>
            <a:r>
              <a:rPr lang="en-US" baseline="0" dirty="0" err="1"/>
              <a:t>occurences</a:t>
            </a:r>
            <a:r>
              <a:rPr lang="en-US" baseline="0" dirty="0"/>
              <a:t> of each word. </a:t>
            </a:r>
            <a:endParaRPr lang="en-US" baseline="0" dirty="0"/>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defRPr/>
            </a:pPr>
            <a:r>
              <a:rPr lang="en-US" baseline="0" dirty="0"/>
              <a:t>The reducer basically modifies the output of the combiner by defining the key as none and the value as a tuple of (sum(</a:t>
            </a:r>
            <a:r>
              <a:rPr lang="en-US" baseline="0" dirty="0" err="1"/>
              <a:t>counts,word</a:t>
            </a:r>
            <a:r>
              <a:rPr lang="en-US" baseline="0" dirty="0"/>
              <a:t>)) received from the combiner.  This is forwarded to the reducer in second step </a:t>
            </a:r>
            <a:r>
              <a:rPr lang="en-US" baseline="0" dirty="0">
                <a:latin typeface="Arial" panose="020B0604020202020204" pitchFamily="34" charset="0"/>
                <a:cs typeface="Arial" panose="020B0604020202020204" pitchFamily="34" charset="0"/>
              </a:rPr>
              <a:t>s</a:t>
            </a:r>
            <a:r>
              <a:rPr lang="en-US" dirty="0">
                <a:latin typeface="Arial" panose="020B0604020202020204" pitchFamily="34" charset="0"/>
                <a:cs typeface="Arial" panose="020B0604020202020204" pitchFamily="34" charset="0"/>
              </a:rPr>
              <a:t>o that you can use the max() easily</a:t>
            </a:r>
            <a:endParaRPr lang="en-US" dirty="0">
              <a:latin typeface="Arial" panose="020B0604020202020204" pitchFamily="34" charset="0"/>
              <a:cs typeface="Arial" panose="020B0604020202020204" pitchFamily="34" charset="0"/>
            </a:endParaRPr>
          </a:p>
          <a:p>
            <a:r>
              <a:rPr lang="en-US" baseline="0" dirty="0"/>
              <a:t> </a:t>
            </a:r>
            <a:endParaRPr lang="en-US" baseline="0" dirty="0"/>
          </a:p>
          <a:p>
            <a:endParaRPr lang="en-US" baseline="0" dirty="0"/>
          </a:p>
          <a:p>
            <a:r>
              <a:rPr lang="en-US" baseline="0" dirty="0"/>
              <a:t>In the second step,</a:t>
            </a:r>
            <a:endParaRPr lang="en-US" baseline="0" dirty="0"/>
          </a:p>
          <a:p>
            <a:pPr marL="0" marR="0" lvl="0" indent="0" algn="l" defTabSz="914400" rtl="0" eaLnBrk="1" fontAlgn="auto" latinLnBrk="0" hangingPunct="1">
              <a:lnSpc>
                <a:spcPct val="100000"/>
              </a:lnSpc>
              <a:spcBef>
                <a:spcPts val="0"/>
              </a:spcBef>
              <a:spcAft>
                <a:spcPts val="0"/>
              </a:spcAft>
              <a:buClrTx/>
              <a:buSzTx/>
              <a:buFontTx/>
              <a:buNone/>
              <a:defRPr/>
            </a:pPr>
            <a:r>
              <a:rPr lang="en-US" baseline="0" dirty="0"/>
              <a:t>The reducer only </a:t>
            </a:r>
            <a:r>
              <a:rPr lang="en-US" dirty="0">
                <a:latin typeface="Arial" panose="020B0604020202020204" pitchFamily="34" charset="0"/>
                <a:cs typeface="Arial" panose="020B0604020202020204" pitchFamily="34" charset="0"/>
              </a:rPr>
              <a:t>Output the word that has the highest occurrences</a:t>
            </a:r>
            <a:r>
              <a:rPr lang="en-US" baseline="0" dirty="0">
                <a:latin typeface="Arial" panose="020B0604020202020204" pitchFamily="34" charset="0"/>
                <a:cs typeface="Arial" panose="020B0604020202020204" pitchFamily="34" charset="0"/>
              </a:rPr>
              <a:t> by calling the max function.</a:t>
            </a:r>
            <a:endParaRPr lang="en-US" baseline="0" dirty="0"/>
          </a:p>
          <a:p>
            <a:endParaRPr lang="en-US" baseline="0"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IRIS dataset, there</a:t>
            </a:r>
            <a:r>
              <a:rPr lang="en-US" baseline="0" dirty="0"/>
              <a:t> are 5 columns: </a:t>
            </a:r>
            <a:r>
              <a:rPr lang="en-US" sz="1200" dirty="0"/>
              <a:t>sepal</a:t>
            </a:r>
            <a:r>
              <a:rPr lang="en-US" sz="1200" baseline="0" dirty="0"/>
              <a:t> </a:t>
            </a:r>
            <a:r>
              <a:rPr lang="en-US" sz="1200" dirty="0"/>
              <a:t>length, sepal</a:t>
            </a:r>
            <a:r>
              <a:rPr lang="en-US" sz="1200" baseline="0" dirty="0"/>
              <a:t> </a:t>
            </a:r>
            <a:r>
              <a:rPr lang="en-US" sz="1200" dirty="0"/>
              <a:t>width, petal</a:t>
            </a:r>
            <a:r>
              <a:rPr lang="en-US" sz="1200" baseline="0" dirty="0"/>
              <a:t> </a:t>
            </a:r>
            <a:r>
              <a:rPr lang="en-US" sz="1200" dirty="0"/>
              <a:t>length, petal</a:t>
            </a:r>
            <a:r>
              <a:rPr lang="en-US" sz="1200" baseline="0" dirty="0"/>
              <a:t> </a:t>
            </a:r>
            <a:r>
              <a:rPr lang="en-US" sz="1200" dirty="0"/>
              <a:t>width, and classification.</a:t>
            </a:r>
            <a:r>
              <a:rPr lang="en-US" sz="1200" baseline="0" dirty="0"/>
              <a:t> </a:t>
            </a:r>
            <a:endParaRPr lang="en-US" sz="1200" baseline="0" dirty="0"/>
          </a:p>
          <a:p>
            <a:r>
              <a:rPr lang="en-US" dirty="0" err="1"/>
              <a:t>line_split</a:t>
            </a:r>
            <a:r>
              <a:rPr lang="en-US" dirty="0"/>
              <a:t>[-1] # last element gives the classification</a:t>
            </a:r>
            <a:r>
              <a:rPr lang="en-US" baseline="0" dirty="0"/>
              <a:t> label</a:t>
            </a:r>
            <a:endParaRPr lang="en-US" baseline="0" dirty="0"/>
          </a:p>
          <a:p>
            <a:r>
              <a:rPr lang="en-US" baseline="0" dirty="0"/>
              <a:t>Similarly, </a:t>
            </a:r>
            <a:r>
              <a:rPr lang="en-US" dirty="0" err="1"/>
              <a:t>sep_length</a:t>
            </a:r>
            <a:r>
              <a:rPr lang="en-US" dirty="0"/>
              <a:t> = </a:t>
            </a:r>
            <a:r>
              <a:rPr lang="en-US" dirty="0" err="1"/>
              <a:t>line_split</a:t>
            </a:r>
            <a:r>
              <a:rPr lang="en-US" dirty="0"/>
              <a:t>[0] # first element gives the sepal length</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defRPr/>
            </a:pPr>
            <a:r>
              <a:rPr lang="en-US" dirty="0"/>
              <a:t>yield</a:t>
            </a:r>
            <a:r>
              <a:rPr lang="en-US" baseline="0" dirty="0"/>
              <a:t> </a:t>
            </a:r>
            <a:r>
              <a:rPr lang="en-US" dirty="0" err="1"/>
              <a:t>classfication</a:t>
            </a:r>
            <a:r>
              <a:rPr lang="en-US" dirty="0"/>
              <a:t>, </a:t>
            </a:r>
            <a:r>
              <a:rPr lang="en-US" dirty="0">
                <a:solidFill>
                  <a:srgbClr val="FF0000"/>
                </a:solidFill>
              </a:rPr>
              <a:t>float</a:t>
            </a:r>
            <a:r>
              <a:rPr lang="en-US" dirty="0"/>
              <a:t>(</a:t>
            </a:r>
            <a:r>
              <a:rPr lang="en-US" dirty="0" err="1"/>
              <a:t>sep_width</a:t>
            </a:r>
            <a:r>
              <a:rPr lang="en-US" dirty="0"/>
              <a:t>)</a:t>
            </a:r>
            <a:r>
              <a:rPr lang="en-US" baseline="0" dirty="0"/>
              <a:t> sets the classification label as key and float converted sepal width as the value. </a:t>
            </a:r>
            <a:endParaRPr lang="en-US" baseline="0" dirty="0"/>
          </a:p>
          <a:p>
            <a:pPr marL="0" marR="0" lvl="0" indent="0" algn="l" defTabSz="914400" rtl="0" eaLnBrk="1" fontAlgn="auto" latinLnBrk="0" hangingPunct="1">
              <a:lnSpc>
                <a:spcPct val="100000"/>
              </a:lnSpc>
              <a:spcBef>
                <a:spcPts val="0"/>
              </a:spcBef>
              <a:spcAft>
                <a:spcPts val="0"/>
              </a:spcAft>
              <a:buClrTx/>
              <a:buSzTx/>
              <a:buFontTx/>
              <a:buNone/>
              <a:defRPr/>
            </a:pPr>
            <a:r>
              <a:rPr lang="en-US" dirty="0"/>
              <a:t>yield key, </a:t>
            </a:r>
            <a:r>
              <a:rPr lang="en-US" dirty="0">
                <a:solidFill>
                  <a:srgbClr val="FF0000"/>
                </a:solidFill>
              </a:rPr>
              <a:t>float</a:t>
            </a:r>
            <a:r>
              <a:rPr lang="en-US" dirty="0"/>
              <a:t>(</a:t>
            </a:r>
            <a:r>
              <a:rPr lang="en-US" dirty="0">
                <a:solidFill>
                  <a:srgbClr val="FF0000"/>
                </a:solidFill>
              </a:rPr>
              <a:t>sum</a:t>
            </a:r>
            <a:r>
              <a:rPr lang="en-US" dirty="0"/>
              <a:t>(</a:t>
            </a:r>
            <a:r>
              <a:rPr lang="en-US" dirty="0" err="1"/>
              <a:t>sep_width</a:t>
            </a:r>
            <a:r>
              <a:rPr lang="en-US" dirty="0"/>
              <a:t>)) / </a:t>
            </a:r>
            <a:r>
              <a:rPr lang="en-US" dirty="0" err="1">
                <a:solidFill>
                  <a:srgbClr val="FF0000"/>
                </a:solidFill>
              </a:rPr>
              <a:t>len</a:t>
            </a:r>
            <a:r>
              <a:rPr lang="en-US" dirty="0"/>
              <a:t>(</a:t>
            </a:r>
            <a:r>
              <a:rPr lang="en-US" dirty="0" err="1"/>
              <a:t>sep_width</a:t>
            </a:r>
            <a:r>
              <a:rPr lang="en-US" dirty="0"/>
              <a:t>)</a:t>
            </a:r>
            <a:r>
              <a:rPr lang="en-US" baseline="0" dirty="0"/>
              <a:t> outputs the average separate length for a particular key.</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dirty="0"/>
              <a:t>You</a:t>
            </a:r>
            <a:r>
              <a:rPr lang="en-US" baseline="0" dirty="0"/>
              <a:t> can use the command to calculate the average sepal width in the assignment.</a:t>
            </a:r>
            <a:endParaRPr lang="en-US" dirty="0"/>
          </a:p>
          <a:p>
            <a:pPr marL="0" marR="0" lvl="0" indent="0" algn="l" defTabSz="914400" rtl="0" eaLnBrk="1" fontAlgn="auto" latinLnBrk="0" hangingPunct="1">
              <a:lnSpc>
                <a:spcPct val="100000"/>
              </a:lnSpc>
              <a:spcBef>
                <a:spcPts val="0"/>
              </a:spcBef>
              <a:spcAft>
                <a:spcPts val="0"/>
              </a:spcAft>
              <a:buClrTx/>
              <a:buSzTx/>
              <a:buFontTx/>
              <a:buNone/>
              <a:defRPr/>
            </a:pPr>
            <a:r>
              <a:rPr lang="en-US" dirty="0"/>
              <a:t>yield key, </a:t>
            </a:r>
            <a:r>
              <a:rPr lang="en-US" dirty="0">
                <a:solidFill>
                  <a:srgbClr val="FF0000"/>
                </a:solidFill>
              </a:rPr>
              <a:t>float</a:t>
            </a:r>
            <a:r>
              <a:rPr lang="en-US" dirty="0"/>
              <a:t>(</a:t>
            </a:r>
            <a:r>
              <a:rPr lang="en-US" dirty="0">
                <a:solidFill>
                  <a:srgbClr val="FF0000"/>
                </a:solidFill>
              </a:rPr>
              <a:t>sum</a:t>
            </a:r>
            <a:r>
              <a:rPr lang="en-US" dirty="0"/>
              <a:t>(</a:t>
            </a:r>
            <a:r>
              <a:rPr lang="en-US" dirty="0" err="1"/>
              <a:t>sep_width</a:t>
            </a:r>
            <a:r>
              <a:rPr lang="en-US" dirty="0"/>
              <a:t>)) / </a:t>
            </a:r>
            <a:r>
              <a:rPr lang="en-US" dirty="0" err="1">
                <a:solidFill>
                  <a:srgbClr val="FF0000"/>
                </a:solidFill>
              </a:rPr>
              <a:t>len</a:t>
            </a:r>
            <a:r>
              <a:rPr lang="en-US" dirty="0"/>
              <a:t>(</a:t>
            </a:r>
            <a:r>
              <a:rPr lang="en-US" dirty="0" err="1"/>
              <a:t>sep_width</a:t>
            </a:r>
            <a:r>
              <a:rPr lang="en-US" dirty="0"/>
              <a:t>)</a:t>
            </a:r>
            <a:endParaRPr lang="en-US" dirty="0"/>
          </a:p>
          <a:p>
            <a:r>
              <a:rPr lang="en-US" dirty="0"/>
              <a:t>Gives the</a:t>
            </a:r>
            <a:r>
              <a:rPr lang="en-US" baseline="0" dirty="0"/>
              <a:t> average of sepal width for a particular key. For example, if you set key to </a:t>
            </a:r>
            <a:r>
              <a:rPr lang="en-US" dirty="0"/>
              <a:t>'Iris </a:t>
            </a:r>
            <a:r>
              <a:rPr lang="en-US" dirty="0" err="1"/>
              <a:t>Setosa</a:t>
            </a:r>
            <a:r>
              <a:rPr lang="en-US" dirty="0"/>
              <a:t>‘</a:t>
            </a:r>
            <a:r>
              <a:rPr lang="en-US" baseline="0" dirty="0"/>
              <a:t> it will calculate the average of sepal width for that particular class of flower.</a:t>
            </a:r>
            <a:endParaRPr lang="en-US" baseline="0" dirty="0"/>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defRPr/>
            </a:pPr>
            <a:r>
              <a:rPr lang="en-US" dirty="0"/>
              <a:t>However, This equation does not work for some computers. "float division by zero” </a:t>
            </a:r>
            <a:r>
              <a:rPr lang="en-US" dirty="0" err="1"/>
              <a:t>ZeroDivisionError</a:t>
            </a:r>
            <a:r>
              <a:rPr lang="en-US" dirty="0"/>
              <a:t> will be shown.</a:t>
            </a:r>
            <a:br>
              <a:rPr lang="en-US" dirty="0"/>
            </a:br>
            <a:r>
              <a:rPr lang="en-US" dirty="0"/>
              <a:t>Because the value input of reducer is a generator. Generator in python can be only used once. After sum(</a:t>
            </a:r>
            <a:r>
              <a:rPr lang="en-US" dirty="0" err="1"/>
              <a:t>sep_width</a:t>
            </a:r>
            <a:r>
              <a:rPr lang="en-US" dirty="0"/>
              <a:t>), the generator becomes empty, so  </a:t>
            </a:r>
            <a:r>
              <a:rPr lang="en-US" dirty="0" err="1"/>
              <a:t>len</a:t>
            </a:r>
            <a:r>
              <a:rPr lang="en-US" dirty="0"/>
              <a:t>(</a:t>
            </a:r>
            <a:r>
              <a:rPr lang="en-US" dirty="0" err="1"/>
              <a:t>sep_width</a:t>
            </a:r>
            <a:r>
              <a:rPr lang="en-US" dirty="0"/>
              <a:t>)=0.</a:t>
            </a:r>
            <a:endParaRPr lang="en-US" dirty="0"/>
          </a:p>
          <a:p>
            <a:endParaRPr lang="en-US" baseline="0" dirty="0"/>
          </a:p>
          <a:p>
            <a:r>
              <a:rPr lang="en-US" baseline="0" dirty="0"/>
              <a:t>One can also use a for loop to calculate the average sepal width to avoid such error.</a:t>
            </a:r>
            <a:endParaRPr lang="en-US" baseline="0" dirty="0"/>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66F60ADD-F1E3-4119-A472-E83A5920C41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66F60ADD-F1E3-4119-A472-E83A5920C41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66F60ADD-F1E3-4119-A472-E83A5920C415}"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66F60ADD-F1E3-4119-A472-E83A5920C415}"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F60ADD-F1E3-4119-A472-E83A5920C415}"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66F60ADD-F1E3-4119-A472-E83A5920C41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66F60ADD-F1E3-4119-A472-E83A5920C41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4E08F-4C33-40D6-9B9F-C53357D33EB1}"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F60ADD-F1E3-4119-A472-E83A5920C415}"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4E08F-4C33-40D6-9B9F-C53357D33EB1}"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hyperlink" Target="https://pythonhosted.org/mrjob/guides/quickstart.html"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hyperlink" Target="https://pythonhosted.org/mrjob/guides/quickstart.html"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3" name="Picture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1"/>
            <a:ext cx="1601065" cy="1600200"/>
          </a:xfrm>
          <a:prstGeom prst="rect">
            <a:avLst/>
          </a:prstGeom>
        </p:spPr>
      </p:pic>
      <p:sp>
        <p:nvSpPr>
          <p:cNvPr id="105" name="Shape 105"/>
          <p:cNvSpPr txBox="1">
            <a:spLocks noGrp="1"/>
          </p:cNvSpPr>
          <p:nvPr>
            <p:ph type="ctrTitle"/>
          </p:nvPr>
        </p:nvSpPr>
        <p:spPr>
          <a:xfrm>
            <a:off x="2133600" y="1439291"/>
            <a:ext cx="8123100" cy="2142109"/>
          </a:xfrm>
          <a:prstGeom prst="rect">
            <a:avLst/>
          </a:prstGeom>
        </p:spPr>
        <p:txBody>
          <a:bodyPr vert="horz" lIns="91425" tIns="91425" rIns="91425" bIns="91425" rtlCol="0" anchor="b" anchorCtr="0">
            <a:noAutofit/>
          </a:bodyPr>
          <a:lstStyle/>
          <a:p>
            <a:pPr lvl="0" algn="ctr"/>
            <a:r>
              <a:rPr lang="en-US" sz="4800" dirty="0">
                <a:ea typeface="Roboto slab" pitchFamily="2" charset="0"/>
              </a:rPr>
              <a:t>PA3 Tutorial</a:t>
            </a:r>
            <a:endParaRPr lang="en-GB" sz="4800" dirty="0">
              <a:ea typeface="Roboto slab" pitchFamily="2" charset="0"/>
            </a:endParaRPr>
          </a:p>
        </p:txBody>
      </p:sp>
      <p:sp useBgFill="1">
        <p:nvSpPr>
          <p:cNvPr id="106" name="Shape 106"/>
          <p:cNvSpPr txBox="1">
            <a:spLocks noGrp="1"/>
          </p:cNvSpPr>
          <p:nvPr>
            <p:ph type="subTitle" idx="1"/>
          </p:nvPr>
        </p:nvSpPr>
        <p:spPr>
          <a:xfrm>
            <a:off x="1752600" y="3733800"/>
            <a:ext cx="8504101" cy="2438400"/>
          </a:xfrm>
          <a:prstGeom prst="rect">
            <a:avLst/>
          </a:prstGeom>
        </p:spPr>
        <p:txBody>
          <a:bodyPr vert="horz" lIns="91425" tIns="91425" rIns="91425" bIns="91425" rtlCol="0" anchor="t" anchorCtr="0">
            <a:noAutofit/>
          </a:bodyPr>
          <a:lstStyle/>
          <a:p>
            <a:pPr algn="ctr"/>
            <a:endParaRPr lang="en-US" sz="2800" b="1" dirty="0">
              <a:solidFill>
                <a:srgbClr val="FFC000"/>
              </a:solidFill>
              <a:latin typeface="Roboto" pitchFamily="2" charset="0"/>
              <a:ea typeface="Roboto" pitchFamily="2" charset="0"/>
            </a:endParaRPr>
          </a:p>
          <a:p>
            <a:pPr algn="ctr"/>
            <a:r>
              <a:rPr lang="en-US" sz="3600" b="1" dirty="0">
                <a:latin typeface="Roboto" pitchFamily="2" charset="0"/>
                <a:ea typeface="Roboto" pitchFamily="2" charset="0"/>
              </a:rPr>
              <a:t>CS 4740 Cloud Computing</a:t>
            </a:r>
            <a:endParaRPr lang="en-US" sz="3600" dirty="0">
              <a:latin typeface="Roboto" pitchFamily="2" charset="0"/>
              <a:ea typeface="Roboto" pitchFamily="2" charset="0"/>
            </a:endParaRPr>
          </a:p>
          <a:p>
            <a:pPr algn="ctr"/>
            <a:r>
              <a:rPr lang="en-US" sz="3600" dirty="0">
                <a:latin typeface="Roboto" pitchFamily="2" charset="0"/>
                <a:ea typeface="Roboto" pitchFamily="2" charset="0"/>
              </a:rPr>
              <a:t>Department of Computer Science, University of Virginia, USA</a:t>
            </a:r>
            <a:endParaRPr lang="en-US" sz="3600" dirty="0">
              <a:latin typeface="Roboto" pitchFamily="2" charset="0"/>
              <a:ea typeface="Roboto" pitchFamily="2"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1617" y="-21771"/>
            <a:ext cx="1530383" cy="162197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endParaRPr lang="en-US" dirty="0"/>
          </a:p>
          <a:p>
            <a:pPr marL="0" indent="0">
              <a:buNone/>
            </a:pPr>
            <a:r>
              <a:rPr lang="en-US" dirty="0"/>
              <a:t>yield key, </a:t>
            </a:r>
            <a:r>
              <a:rPr lang="en-US" dirty="0">
                <a:solidFill>
                  <a:srgbClr val="FF0000"/>
                </a:solidFill>
              </a:rPr>
              <a:t>float</a:t>
            </a:r>
            <a:r>
              <a:rPr lang="en-US" dirty="0"/>
              <a:t>(</a:t>
            </a:r>
            <a:r>
              <a:rPr lang="en-US" dirty="0">
                <a:solidFill>
                  <a:srgbClr val="FF0000"/>
                </a:solidFill>
              </a:rPr>
              <a:t>sum</a:t>
            </a:r>
            <a:r>
              <a:rPr lang="en-US" dirty="0"/>
              <a:t>(</a:t>
            </a:r>
            <a:r>
              <a:rPr lang="en-US" dirty="0" err="1"/>
              <a:t>sep_width</a:t>
            </a:r>
            <a:r>
              <a:rPr lang="en-US" dirty="0"/>
              <a:t>)) / </a:t>
            </a:r>
            <a:r>
              <a:rPr lang="en-US" dirty="0" err="1">
                <a:solidFill>
                  <a:srgbClr val="FF0000"/>
                </a:solidFill>
              </a:rPr>
              <a:t>len</a:t>
            </a:r>
            <a:r>
              <a:rPr lang="en-US" dirty="0"/>
              <a:t>(</a:t>
            </a:r>
            <a:r>
              <a:rPr lang="en-US" dirty="0" err="1"/>
              <a:t>sep_width</a:t>
            </a:r>
            <a:r>
              <a:rPr lang="en-US" dirty="0"/>
              <a:t>)</a:t>
            </a:r>
            <a:endParaRPr lang="en-US" dirty="0"/>
          </a:p>
          <a:p>
            <a:pPr marL="0" indent="0">
              <a:buNone/>
            </a:pPr>
            <a:endParaRPr lang="en-US" dirty="0"/>
          </a:p>
          <a:p>
            <a:r>
              <a:rPr lang="en-US" dirty="0"/>
              <a:t>This equation does not work for some computers. "float division by zero” </a:t>
            </a:r>
            <a:r>
              <a:rPr lang="en-US" dirty="0" err="1"/>
              <a:t>ZeroDivisionError</a:t>
            </a:r>
            <a:r>
              <a:rPr lang="en-US" dirty="0"/>
              <a:t> will be shown.</a:t>
            </a:r>
            <a:br>
              <a:rPr lang="en-US" dirty="0"/>
            </a:br>
            <a:br>
              <a:rPr lang="en-US" dirty="0"/>
            </a:br>
            <a:r>
              <a:rPr lang="en-US" dirty="0"/>
              <a:t>Because the value input of reducer is a generator. Generator in python can be only used once. After sum(</a:t>
            </a:r>
            <a:r>
              <a:rPr lang="en-US" dirty="0" err="1"/>
              <a:t>sep_width</a:t>
            </a:r>
            <a:r>
              <a:rPr lang="en-US" dirty="0"/>
              <a:t>), the generator becomes empty, so  </a:t>
            </a:r>
            <a:r>
              <a:rPr lang="en-US" dirty="0" err="1"/>
              <a:t>len</a:t>
            </a:r>
            <a:r>
              <a:rPr lang="en-US" dirty="0"/>
              <a:t>(</a:t>
            </a:r>
            <a:r>
              <a:rPr lang="en-US" dirty="0" err="1"/>
              <a:t>sep_width</a:t>
            </a:r>
            <a:r>
              <a:rPr lang="en-US" dirty="0"/>
              <a:t>)=0.</a:t>
            </a:r>
            <a:endParaRPr lang="en-US" dirty="0"/>
          </a:p>
          <a:p>
            <a:endParaRPr lang="en-US" dirty="0"/>
          </a:p>
          <a:p>
            <a:r>
              <a:rPr lang="en-US" dirty="0"/>
              <a:t>You can use a "for" loop to calculate the average -- "for i in </a:t>
            </a:r>
            <a:r>
              <a:rPr lang="en-US" dirty="0" err="1"/>
              <a:t>sep_width</a:t>
            </a:r>
            <a:r>
              <a:rPr lang="en-US" dirty="0"/>
              <a:t>".</a:t>
            </a:r>
            <a:endParaRPr lang="en-US" dirty="0"/>
          </a:p>
          <a:p>
            <a:pPr marL="0" indent="0">
              <a:buNone/>
            </a:pPr>
            <a:endParaRPr lang="en-US" dirty="0"/>
          </a:p>
          <a:p>
            <a:pPr marL="0" indent="0">
              <a:buNone/>
            </a:pPr>
            <a:r>
              <a:rPr lang="en-US" dirty="0"/>
              <a:t>3) if key == 'Iris </a:t>
            </a:r>
            <a:r>
              <a:rPr lang="en-US" dirty="0" err="1"/>
              <a:t>Setosa</a:t>
            </a:r>
            <a:r>
              <a:rPr lang="en-US" dirty="0"/>
              <a: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One tip for Step 4 of PA3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400" dirty="0">
                <a:latin typeface="Arial" panose="020B0604020202020204" pitchFamily="34" charset="0"/>
                <a:cs typeface="Arial" panose="020B0604020202020204" pitchFamily="34" charset="0"/>
              </a:rPr>
              <a:t>The output of reducer is sorted by key.</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Use this feature to sort the occurrences of words.</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pic>
        <p:nvPicPr>
          <p:cNvPr id="1026" name="Picture 1" descr="image00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165896" y="457200"/>
            <a:ext cx="1665288" cy="608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4</a:t>
            </a:r>
            <a:endParaRPr lang="en-US" dirty="0"/>
          </a:p>
        </p:txBody>
      </p:sp>
      <p:sp>
        <p:nvSpPr>
          <p:cNvPr id="3" name="Content Placeholder 2"/>
          <p:cNvSpPr>
            <a:spLocks noGrp="1"/>
          </p:cNvSpPr>
          <p:nvPr>
            <p:ph idx="1"/>
          </p:nvPr>
        </p:nvSpPr>
        <p:spPr>
          <a:xfrm>
            <a:off x="838202" y="1825625"/>
            <a:ext cx="5204082" cy="2596473"/>
          </a:xfrm>
        </p:spPr>
        <p:txBody>
          <a:bodyPr>
            <a:normAutofit/>
          </a:bodyPr>
          <a:lstStyle/>
          <a:p>
            <a:r>
              <a:rPr lang="en-US" dirty="0"/>
              <a:t>Original order:</a:t>
            </a:r>
            <a:endParaRPr lang="en-US" dirty="0"/>
          </a:p>
          <a:p>
            <a:r>
              <a:rPr lang="en-US" dirty="0"/>
              <a:t>1</a:t>
            </a:r>
            <a:endParaRPr lang="en-US" dirty="0"/>
          </a:p>
          <a:p>
            <a:r>
              <a:rPr lang="en-US" dirty="0"/>
              <a:t>1111</a:t>
            </a:r>
            <a:endParaRPr lang="en-US" dirty="0"/>
          </a:p>
          <a:p>
            <a:r>
              <a:rPr lang="en-US" dirty="0"/>
              <a:t>2</a:t>
            </a:r>
            <a:endParaRPr lang="en-US" dirty="0"/>
          </a:p>
          <a:p>
            <a:r>
              <a:rPr lang="en-US" dirty="0"/>
              <a:t>2222</a:t>
            </a:r>
            <a:endParaRPr lang="en-US" dirty="0"/>
          </a:p>
          <a:p>
            <a:pPr marL="0" indent="0">
              <a:buNone/>
            </a:pPr>
            <a:endParaRPr lang="en-US" dirty="0"/>
          </a:p>
          <a:p>
            <a:endParaRPr lang="en-US" dirty="0"/>
          </a:p>
          <a:p>
            <a:endParaRPr lang="en-US" dirty="0"/>
          </a:p>
        </p:txBody>
      </p:sp>
      <p:sp>
        <p:nvSpPr>
          <p:cNvPr id="4" name="Content Placeholder 2"/>
          <p:cNvSpPr txBox="1"/>
          <p:nvPr/>
        </p:nvSpPr>
        <p:spPr>
          <a:xfrm>
            <a:off x="3778769" y="1378419"/>
            <a:ext cx="526279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r>
              <a:rPr lang="en-US" dirty="0"/>
              <a:t>What we want:</a:t>
            </a:r>
            <a:endParaRPr lang="en-US" dirty="0"/>
          </a:p>
          <a:p>
            <a:r>
              <a:rPr lang="en-US" dirty="0"/>
              <a:t>1</a:t>
            </a:r>
            <a:endParaRPr lang="en-US" dirty="0"/>
          </a:p>
          <a:p>
            <a:r>
              <a:rPr lang="en-US" dirty="0"/>
              <a:t>2</a:t>
            </a:r>
            <a:endParaRPr lang="en-US" dirty="0"/>
          </a:p>
          <a:p>
            <a:r>
              <a:rPr lang="en-US" dirty="0"/>
              <a:t>1111</a:t>
            </a:r>
            <a:endParaRPr lang="en-US" dirty="0"/>
          </a:p>
          <a:p>
            <a:r>
              <a:rPr lang="en-US" dirty="0"/>
              <a:t>2222</a:t>
            </a:r>
            <a:endParaRPr lang="en-US" dirty="0"/>
          </a:p>
          <a:p>
            <a:endParaRPr lang="en-US" dirty="0"/>
          </a:p>
          <a:p>
            <a:endParaRPr lang="en-US" dirty="0"/>
          </a:p>
        </p:txBody>
      </p:sp>
      <p:sp>
        <p:nvSpPr>
          <p:cNvPr id="5" name="Content Placeholder 2"/>
          <p:cNvSpPr txBox="1"/>
          <p:nvPr/>
        </p:nvSpPr>
        <p:spPr>
          <a:xfrm>
            <a:off x="6584430" y="4293666"/>
            <a:ext cx="526279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r>
              <a:rPr lang="en-US" dirty="0"/>
              <a:t>Print out all data and just snapshot the result needed</a:t>
            </a:r>
            <a:endParaRPr lang="en-US" dirty="0"/>
          </a:p>
        </p:txBody>
      </p:sp>
      <p:sp>
        <p:nvSpPr>
          <p:cNvPr id="6" name="Content Placeholder 2"/>
          <p:cNvSpPr txBox="1"/>
          <p:nvPr/>
        </p:nvSpPr>
        <p:spPr>
          <a:xfrm>
            <a:off x="6643145" y="2014209"/>
            <a:ext cx="5204082" cy="188329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  </a:t>
            </a:r>
            <a:r>
              <a:rPr lang="en-US" dirty="0" err="1"/>
              <a:t>def</a:t>
            </a:r>
            <a:r>
              <a:rPr lang="en-US" dirty="0"/>
              <a:t> </a:t>
            </a:r>
            <a:r>
              <a:rPr lang="en-US" dirty="0" err="1"/>
              <a:t>map_sort</a:t>
            </a:r>
            <a:r>
              <a:rPr lang="en-US" dirty="0"/>
              <a:t>(self, word, count):</a:t>
            </a:r>
            <a:endParaRPr lang="en-US" dirty="0"/>
          </a:p>
          <a:p>
            <a:r>
              <a:rPr lang="en-US" dirty="0"/>
              <a:t>        </a:t>
            </a:r>
            <a:r>
              <a:rPr lang="en-US" dirty="0">
                <a:solidFill>
                  <a:srgbClr val="FF0000"/>
                </a:solidFill>
              </a:rPr>
              <a:t>count = '%04d' % </a:t>
            </a:r>
            <a:r>
              <a:rPr lang="en-US" dirty="0" err="1">
                <a:solidFill>
                  <a:srgbClr val="FF0000"/>
                </a:solidFill>
              </a:rPr>
              <a:t>int</a:t>
            </a:r>
            <a:r>
              <a:rPr lang="en-US" dirty="0">
                <a:solidFill>
                  <a:srgbClr val="FF0000"/>
                </a:solidFill>
              </a:rPr>
              <a:t>(count) # change integer to string with 4 characters, 1 becomes 0001</a:t>
            </a:r>
            <a:endParaRPr lang="en-US" dirty="0">
              <a:solidFill>
                <a:srgbClr val="FF0000"/>
              </a:solidFill>
            </a:endParaRPr>
          </a:p>
          <a:p>
            <a:r>
              <a:rPr lang="en-US" dirty="0"/>
              <a:t>        yield count, word</a:t>
            </a:r>
            <a:endParaRPr lang="en-US" dirty="0"/>
          </a:p>
          <a:p>
            <a:endParaRPr lang="en-US" dirty="0"/>
          </a:p>
          <a:p>
            <a:endParaRPr lang="en-US" dirty="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Run on Amazon EMR</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765123" y="1783644"/>
            <a:ext cx="8915400" cy="4105000"/>
          </a:xfrm>
        </p:spPr>
        <p:txBody>
          <a:bodyPr>
            <a:normAutofit/>
          </a:bodyPr>
          <a:lstStyle/>
          <a:p>
            <a:pPr marL="0" indent="0">
              <a:buNone/>
            </a:pP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The steps on PA3 document are already very clear.</a:t>
            </a:r>
            <a:endParaRPr lang="en-US" sz="2800" dirty="0">
              <a:latin typeface="Arial" panose="020B060402020202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Important Note</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589212" y="1905000"/>
            <a:ext cx="8915400" cy="4006222"/>
          </a:xfrm>
        </p:spPr>
        <p:txBody>
          <a:bodyPr>
            <a:noAutofit/>
          </a:bodyPr>
          <a:lstStyle/>
          <a:p>
            <a:r>
              <a:rPr lang="en-US" sz="2000" dirty="0">
                <a:latin typeface="Arial" panose="020B0604020202020204" pitchFamily="34" charset="0"/>
                <a:cs typeface="Arial" panose="020B0604020202020204" pitchFamily="34" charset="0"/>
              </a:rPr>
              <a:t>A single-threaded implementation of </a:t>
            </a:r>
            <a:r>
              <a:rPr lang="en-US" sz="2000" dirty="0" err="1">
                <a:latin typeface="Arial" panose="020B0604020202020204" pitchFamily="34" charset="0"/>
                <a:cs typeface="Arial" panose="020B0604020202020204" pitchFamily="34" charset="0"/>
              </a:rPr>
              <a:t>MapReduce</a:t>
            </a:r>
            <a:r>
              <a:rPr lang="en-US" sz="2000" dirty="0">
                <a:latin typeface="Arial" panose="020B0604020202020204" pitchFamily="34" charset="0"/>
                <a:cs typeface="Arial" panose="020B0604020202020204" pitchFamily="34" charset="0"/>
              </a:rPr>
              <a:t> will usually not be faster than a traditional (non-</a:t>
            </a:r>
            <a:r>
              <a:rPr lang="en-US" sz="2000" dirty="0" err="1">
                <a:latin typeface="Arial" panose="020B0604020202020204" pitchFamily="34" charset="0"/>
                <a:cs typeface="Arial" panose="020B0604020202020204" pitchFamily="34" charset="0"/>
              </a:rPr>
              <a:t>MapReduce</a:t>
            </a:r>
            <a:r>
              <a:rPr lang="en-US" sz="2000" dirty="0">
                <a:latin typeface="Arial" panose="020B0604020202020204" pitchFamily="34" charset="0"/>
                <a:cs typeface="Arial" panose="020B0604020202020204" pitchFamily="34" charset="0"/>
              </a:rPr>
              <a:t>) implementation.</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000" dirty="0" err="1">
                <a:latin typeface="Arial" panose="020B0604020202020204" pitchFamily="34" charset="0"/>
                <a:cs typeface="Arial" panose="020B0604020202020204" pitchFamily="34" charset="0"/>
              </a:rPr>
              <a:t>MapReduce</a:t>
            </a:r>
            <a:r>
              <a:rPr lang="en-US" sz="2000" dirty="0">
                <a:latin typeface="Arial" panose="020B0604020202020204" pitchFamily="34" charset="0"/>
                <a:cs typeface="Arial" panose="020B0604020202020204" pitchFamily="34" charset="0"/>
              </a:rPr>
              <a:t> is good for multi-threaded implementations.</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So, to get full credit, do not use the traditional implementation to finish the PA. Please use </a:t>
            </a:r>
            <a:r>
              <a:rPr lang="en-US" sz="2000" dirty="0" err="1">
                <a:latin typeface="Arial" panose="020B0604020202020204" pitchFamily="34" charset="0"/>
                <a:cs typeface="Arial" panose="020B0604020202020204" pitchFamily="34" charset="0"/>
              </a:rPr>
              <a:t>mrjob</a:t>
            </a:r>
            <a:r>
              <a:rPr lang="en-US"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normAutofit/>
          </a:bodyPr>
          <a:lstStyle/>
          <a:p>
            <a:r>
              <a:rPr lang="en-US" dirty="0"/>
              <a:t>There is a student in our class who needs a copy of the class notes, so the Student Disability Access Center is asking for a volunteer </a:t>
            </a:r>
            <a:r>
              <a:rPr lang="en-US" dirty="0" err="1"/>
              <a:t>notetaker</a:t>
            </a:r>
            <a:r>
              <a:rPr lang="en-US" dirty="0"/>
              <a:t>. Please consider doing this as a great service for one of your classmates. Please sign up via the SDAC Online Portal at: http://yukon.accessiblelearning.com/virginia/ApplicationNotetaker.aspx. </a:t>
            </a:r>
            <a:endParaRPr lang="en-US" dirty="0"/>
          </a:p>
          <a:p>
            <a:r>
              <a:rPr lang="en-US" dirty="0"/>
              <a:t>SDAC has some great prizes to raffle off to successful </a:t>
            </a:r>
            <a:r>
              <a:rPr lang="en-US" dirty="0" err="1"/>
              <a:t>notetakers</a:t>
            </a:r>
            <a:r>
              <a:rPr lang="en-US" dirty="0"/>
              <a:t> at the end of the semester. Prizes include gift certificates to local restaurants, shops, and entertainment such as Bodo's, Boylan Heights, and The Escape Room.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ltLang="en-US" dirty="0"/>
              <a:t>Video for computer program:</a:t>
            </a:r>
            <a:endParaRPr lang="en-US" altLang="en-US" dirty="0"/>
          </a:p>
          <a:p>
            <a:pPr>
              <a:buNone/>
            </a:pPr>
            <a:r>
              <a:rPr lang="en-US" altLang="en-US"/>
              <a:t>https://www.youtube.com/watch?v=_uQrJ0TkZlc</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Goal of this PA</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400" dirty="0">
                <a:latin typeface="Arial" panose="020B0604020202020204" pitchFamily="34" charset="0"/>
                <a:cs typeface="Arial" panose="020B0604020202020204" pitchFamily="34" charset="0"/>
              </a:rPr>
              <a:t>Gain hands-on experience with the </a:t>
            </a:r>
            <a:r>
              <a:rPr lang="en-US" sz="2400" dirty="0" err="1">
                <a:latin typeface="Arial" panose="020B0604020202020204" pitchFamily="34" charset="0"/>
                <a:cs typeface="Arial" panose="020B0604020202020204" pitchFamily="34" charset="0"/>
              </a:rPr>
              <a:t>MapReduce</a:t>
            </a:r>
            <a:r>
              <a:rPr lang="en-US" sz="2400" dirty="0">
                <a:latin typeface="Arial" panose="020B0604020202020204" pitchFamily="34" charset="0"/>
                <a:cs typeface="Arial" panose="020B0604020202020204" pitchFamily="34" charset="0"/>
              </a:rPr>
              <a:t> framework</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Understand the input and output of each phase</a:t>
            </a:r>
            <a:endParaRPr lang="en-US" sz="2400" dirty="0">
              <a:latin typeface="Arial" panose="020B0604020202020204" pitchFamily="34" charset="0"/>
              <a:cs typeface="Arial" panose="020B0604020202020204" pitchFamily="34" charset="0"/>
            </a:endParaRPr>
          </a:p>
          <a:p>
            <a:pPr lvl="1"/>
            <a:r>
              <a:rPr lang="en-US" sz="2000" b="1" dirty="0">
                <a:latin typeface="Arial" panose="020B0604020202020204" pitchFamily="34" charset="0"/>
                <a:cs typeface="Arial" panose="020B0604020202020204" pitchFamily="34" charset="0"/>
              </a:rPr>
              <a:t>&lt;key, value&gt; pair</a:t>
            </a:r>
            <a:endParaRPr lang="en-US" sz="2000" b="1"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
            <a:ext cx="12105640" cy="889000"/>
          </a:xfrm>
        </p:spPr>
        <p:txBody>
          <a:bodyPr>
            <a:normAutofit fontScale="90000"/>
          </a:bodyPr>
          <a:lstStyle/>
          <a:p>
            <a:r>
              <a:rPr lang="en-US" dirty="0"/>
              <a:t>Python </a:t>
            </a:r>
            <a:r>
              <a:rPr lang="en-US" dirty="0" err="1"/>
              <a:t>mrjob</a:t>
            </a:r>
            <a:r>
              <a:rPr lang="en-US" dirty="0"/>
              <a:t> -- First Job in the Tutorial in “</a:t>
            </a:r>
            <a:r>
              <a:rPr lang="en-US" dirty="0">
                <a:hlinkClick r:id="rId1"/>
              </a:rPr>
              <a:t>Fundamentals</a:t>
            </a:r>
            <a:r>
              <a:rPr lang="en-US" dirty="0"/>
              <a:t>”</a:t>
            </a:r>
            <a:endParaRPr lang="en-US" dirty="0"/>
          </a:p>
        </p:txBody>
      </p:sp>
      <p:sp>
        <p:nvSpPr>
          <p:cNvPr id="3" name="Content Placeholder 2"/>
          <p:cNvSpPr>
            <a:spLocks noGrp="1"/>
          </p:cNvSpPr>
          <p:nvPr>
            <p:ph idx="1"/>
          </p:nvPr>
        </p:nvSpPr>
        <p:spPr>
          <a:xfrm>
            <a:off x="1950720" y="1134110"/>
            <a:ext cx="5513070" cy="5388610"/>
          </a:xfrm>
        </p:spPr>
        <p:txBody>
          <a:bodyPr>
            <a:normAutofit fontScale="67500" lnSpcReduction="20000"/>
          </a:bodyPr>
          <a:lstStyle/>
          <a:p>
            <a:r>
              <a:rPr lang="en-US" dirty="0">
                <a:latin typeface="Arial" panose="020B0604020202020204" pitchFamily="34" charset="0"/>
                <a:cs typeface="Arial" panose="020B0604020202020204" pitchFamily="34" charset="0"/>
              </a:rPr>
              <a:t>A “step” consists of a mapper, a combiner (shuffle), and a reducer. All of those are optional, though you must have at least one.</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Map input</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a key and a value (in this case, the key is ignored and a single line of text input is the value</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Map output</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3 keys for each line of text</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Number of characters, number of words, and number of lines</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Reduce input</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a key and an iterator of values</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Why an iterator of values? Because all the values of the same key are passed to the same reducer.</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Reduce output</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Sum the values for each key</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Total number of characters, total number of words, total number of lines in the text</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stretch>
            <a:fillRect/>
          </a:stretch>
        </p:blipFill>
        <p:spPr>
          <a:xfrm>
            <a:off x="7463834" y="1541001"/>
            <a:ext cx="4502331" cy="4094454"/>
          </a:xfrm>
          <a:prstGeom prst="rect">
            <a:avLst/>
          </a:prstGeom>
        </p:spPr>
      </p:pic>
      <p:sp>
        <p:nvSpPr>
          <p:cNvPr id="4" name="TextBox 3"/>
          <p:cNvSpPr txBox="1"/>
          <p:nvPr/>
        </p:nvSpPr>
        <p:spPr>
          <a:xfrm>
            <a:off x="9241971" y="3820885"/>
            <a:ext cx="576943" cy="369332"/>
          </a:xfrm>
          <a:prstGeom prst="rect">
            <a:avLst/>
          </a:prstGeom>
          <a:noFill/>
        </p:spPr>
        <p:txBody>
          <a:bodyPr wrap="square" rtlCol="0">
            <a:spAutoFit/>
          </a:bodyPr>
          <a:lstStyle/>
          <a:p>
            <a:r>
              <a:rPr lang="en-US" dirty="0">
                <a:solidFill>
                  <a:srgbClr val="FF0000"/>
                </a:solidFill>
              </a:rPr>
              <a:t>key</a:t>
            </a:r>
            <a:endParaRPr lang="en-US" dirty="0">
              <a:solidFill>
                <a:srgbClr val="FF0000"/>
              </a:solidFill>
            </a:endParaRPr>
          </a:p>
        </p:txBody>
      </p:sp>
      <p:sp>
        <p:nvSpPr>
          <p:cNvPr id="6" name="TextBox 5"/>
          <p:cNvSpPr txBox="1"/>
          <p:nvPr/>
        </p:nvSpPr>
        <p:spPr>
          <a:xfrm>
            <a:off x="9971314" y="3831771"/>
            <a:ext cx="881743" cy="369332"/>
          </a:xfrm>
          <a:prstGeom prst="rect">
            <a:avLst/>
          </a:prstGeom>
          <a:noFill/>
        </p:spPr>
        <p:txBody>
          <a:bodyPr wrap="square" rtlCol="0">
            <a:spAutoFit/>
          </a:bodyPr>
          <a:lstStyle/>
          <a:p>
            <a:r>
              <a:rPr lang="en-US" dirty="0">
                <a:solidFill>
                  <a:srgbClr val="FF0000"/>
                </a:solidFill>
              </a:rPr>
              <a:t>value</a:t>
            </a:r>
            <a:endParaRPr lang="en-US" dirty="0">
              <a:solidFill>
                <a:srgbClr val="FF0000"/>
              </a:solidFill>
            </a:endParaRPr>
          </a:p>
        </p:txBody>
      </p:sp>
      <p:cxnSp>
        <p:nvCxnSpPr>
          <p:cNvPr id="8" name="Straight Arrow Connector 7"/>
          <p:cNvCxnSpPr/>
          <p:nvPr/>
        </p:nvCxnSpPr>
        <p:spPr>
          <a:xfrm>
            <a:off x="10276114" y="3588228"/>
            <a:ext cx="674915" cy="6019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677401" y="3820885"/>
            <a:ext cx="348343" cy="369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412185" y="2590799"/>
            <a:ext cx="1132115" cy="369332"/>
          </a:xfrm>
          <a:prstGeom prst="rect">
            <a:avLst/>
          </a:prstGeom>
          <a:noFill/>
        </p:spPr>
        <p:txBody>
          <a:bodyPr wrap="square" rtlCol="0">
            <a:spAutoFit/>
          </a:bodyPr>
          <a:lstStyle/>
          <a:p>
            <a:r>
              <a:rPr lang="en-US" dirty="0">
                <a:solidFill>
                  <a:srgbClr val="FF0000"/>
                </a:solidFill>
              </a:rPr>
              <a:t>Each line</a:t>
            </a:r>
            <a:endParaRPr lang="en-US" dirty="0">
              <a:solidFill>
                <a:srgbClr val="FF0000"/>
              </a:solidFill>
            </a:endParaRPr>
          </a:p>
        </p:txBody>
      </p:sp>
      <p:sp>
        <p:nvSpPr>
          <p:cNvPr id="13" name="TextBox 12"/>
          <p:cNvSpPr txBox="1"/>
          <p:nvPr/>
        </p:nvSpPr>
        <p:spPr>
          <a:xfrm>
            <a:off x="10025744" y="1904607"/>
            <a:ext cx="1940421" cy="369332"/>
          </a:xfrm>
          <a:prstGeom prst="rect">
            <a:avLst/>
          </a:prstGeom>
          <a:noFill/>
        </p:spPr>
        <p:txBody>
          <a:bodyPr wrap="square" rtlCol="0">
            <a:spAutoFit/>
          </a:bodyPr>
          <a:lstStyle/>
          <a:p>
            <a:r>
              <a:rPr lang="en-US" dirty="0">
                <a:solidFill>
                  <a:srgbClr val="FF0000"/>
                </a:solidFill>
              </a:rPr>
              <a:t>Required: Inherit</a:t>
            </a:r>
            <a:endParaRPr lang="en-US" dirty="0">
              <a:solidFill>
                <a:srgbClr val="FF0000"/>
              </a:solidFill>
            </a:endParaRPr>
          </a:p>
        </p:txBody>
      </p:sp>
      <p:sp>
        <p:nvSpPr>
          <p:cNvPr id="14" name="TextBox 13"/>
          <p:cNvSpPr txBox="1"/>
          <p:nvPr/>
        </p:nvSpPr>
        <p:spPr>
          <a:xfrm>
            <a:off x="10276114" y="4909065"/>
            <a:ext cx="1940421" cy="369332"/>
          </a:xfrm>
          <a:prstGeom prst="rect">
            <a:avLst/>
          </a:prstGeom>
          <a:noFill/>
        </p:spPr>
        <p:txBody>
          <a:bodyPr wrap="square" rtlCol="0">
            <a:spAutoFit/>
          </a:bodyPr>
          <a:lstStyle/>
          <a:p>
            <a:r>
              <a:rPr lang="en-US" dirty="0">
                <a:solidFill>
                  <a:srgbClr val="FF0000"/>
                </a:solidFill>
              </a:rPr>
              <a:t>Required</a:t>
            </a:r>
            <a:endParaRPr lang="en-US" dirty="0">
              <a:solidFill>
                <a:srgbClr val="FF0000"/>
              </a:solidFill>
            </a:endParaRPr>
          </a:p>
        </p:txBody>
      </p:sp>
      <p:sp>
        <p:nvSpPr>
          <p:cNvPr id="15" name="TextBox 14"/>
          <p:cNvSpPr txBox="1"/>
          <p:nvPr/>
        </p:nvSpPr>
        <p:spPr>
          <a:xfrm>
            <a:off x="9572603" y="4539733"/>
            <a:ext cx="2362286" cy="369332"/>
          </a:xfrm>
          <a:prstGeom prst="rect">
            <a:avLst/>
          </a:prstGeom>
          <a:noFill/>
        </p:spPr>
        <p:txBody>
          <a:bodyPr wrap="square" rtlCol="0">
            <a:spAutoFit/>
          </a:bodyPr>
          <a:lstStyle/>
          <a:p>
            <a:r>
              <a:rPr lang="en-US" dirty="0">
                <a:solidFill>
                  <a:srgbClr val="FF0000"/>
                </a:solidFill>
              </a:rPr>
              <a:t>Defined by yourself</a:t>
            </a:r>
            <a:endParaRPr lang="en-US" dirty="0">
              <a:solidFill>
                <a:srgbClr val="FF0000"/>
              </a:solidFill>
            </a:endParaRPr>
          </a:p>
        </p:txBody>
      </p:sp>
      <p:sp>
        <p:nvSpPr>
          <p:cNvPr id="16" name="TextBox 15"/>
          <p:cNvSpPr txBox="1"/>
          <p:nvPr/>
        </p:nvSpPr>
        <p:spPr>
          <a:xfrm>
            <a:off x="10732645" y="3566056"/>
            <a:ext cx="1623310" cy="646331"/>
          </a:xfrm>
          <a:prstGeom prst="rect">
            <a:avLst/>
          </a:prstGeom>
          <a:noFill/>
        </p:spPr>
        <p:txBody>
          <a:bodyPr wrap="square" rtlCol="0">
            <a:spAutoFit/>
          </a:bodyPr>
          <a:lstStyle/>
          <a:p>
            <a:r>
              <a:rPr lang="en-US" dirty="0">
                <a:solidFill>
                  <a:srgbClr val="FF0000"/>
                </a:solidFill>
              </a:rPr>
              <a:t>An iterator of values</a:t>
            </a:r>
            <a:endParaRPr lang="en-US" dirty="0">
              <a:solidFill>
                <a:srgbClr val="FF0000"/>
              </a:solidFill>
            </a:endParaRPr>
          </a:p>
        </p:txBody>
      </p:sp>
      <p:sp>
        <p:nvSpPr>
          <p:cNvPr id="17" name="TextBox 16"/>
          <p:cNvSpPr txBox="1"/>
          <p:nvPr/>
        </p:nvSpPr>
        <p:spPr>
          <a:xfrm>
            <a:off x="8673150" y="916047"/>
            <a:ext cx="2735079" cy="646331"/>
          </a:xfrm>
          <a:prstGeom prst="rect">
            <a:avLst/>
          </a:prstGeom>
          <a:noFill/>
        </p:spPr>
        <p:txBody>
          <a:bodyPr wrap="square" rtlCol="0">
            <a:spAutoFit/>
          </a:bodyPr>
          <a:lstStyle/>
          <a:p>
            <a:r>
              <a:rPr lang="en-US" dirty="0">
                <a:solidFill>
                  <a:srgbClr val="FF0000"/>
                </a:solidFill>
              </a:rPr>
              <a:t>Required: import class </a:t>
            </a:r>
            <a:r>
              <a:rPr lang="en-US" dirty="0" err="1">
                <a:solidFill>
                  <a:srgbClr val="FF0000"/>
                </a:solidFill>
              </a:rPr>
              <a:t>MRJob</a:t>
            </a:r>
            <a:r>
              <a:rPr lang="en-US" dirty="0">
                <a:solidFill>
                  <a:srgbClr val="FF0000"/>
                </a:solidFill>
              </a:rPr>
              <a:t> from the library</a:t>
            </a:r>
            <a:endParaRPr lang="en-US"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Running the Job</a:t>
            </a:r>
            <a:endParaRPr lang="en-US"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1"/>
          <a:stretch>
            <a:fillRect/>
          </a:stretch>
        </p:blipFill>
        <p:spPr>
          <a:xfrm>
            <a:off x="1321032" y="2438816"/>
            <a:ext cx="9549935" cy="2279940"/>
          </a:xfrm>
          <a:prstGeom prst="rect">
            <a:avLst/>
          </a:prstGeom>
        </p:spPr>
      </p:pic>
      <p:sp>
        <p:nvSpPr>
          <p:cNvPr id="3" name="TextBox 2"/>
          <p:cNvSpPr txBox="1"/>
          <p:nvPr/>
        </p:nvSpPr>
        <p:spPr>
          <a:xfrm>
            <a:off x="1462546" y="5067099"/>
            <a:ext cx="8334597" cy="461665"/>
          </a:xfrm>
          <a:prstGeom prst="rect">
            <a:avLst/>
          </a:prstGeom>
          <a:noFill/>
        </p:spPr>
        <p:txBody>
          <a:bodyPr wrap="square" rtlCol="0">
            <a:spAutoFit/>
          </a:bodyPr>
          <a:lstStyle/>
          <a:p>
            <a:r>
              <a:rPr lang="en-US" sz="2400" dirty="0"/>
              <a:t>If you like to save output to a file, then add “&gt; file name”</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The second job </a:t>
            </a:r>
            <a:r>
              <a:rPr lang="en-US" dirty="0"/>
              <a:t>in the Tutorial in “</a:t>
            </a:r>
            <a:r>
              <a:rPr lang="en-US" dirty="0">
                <a:hlinkClick r:id="rId1"/>
              </a:rPr>
              <a:t>Fundamentals</a:t>
            </a:r>
            <a:r>
              <a:rPr lang="en-US" dirty="0"/>
              <a:t>”</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dirty="0">
                <a:latin typeface="Arial" panose="020B0604020202020204" pitchFamily="34" charset="0"/>
                <a:cs typeface="Arial" panose="020B0604020202020204" pitchFamily="34" charset="0"/>
              </a:rPr>
              <a:t>Most of the time, you’ll need more than one step in your job. To define multiple steps, override steps() to return a list of </a:t>
            </a:r>
            <a:r>
              <a:rPr lang="en-US" dirty="0" err="1">
                <a:latin typeface="Arial" panose="020B0604020202020204" pitchFamily="34" charset="0"/>
                <a:cs typeface="Arial" panose="020B0604020202020204" pitchFamily="34" charset="0"/>
              </a:rPr>
              <a:t>MRSteps</a:t>
            </a:r>
            <a:r>
              <a:rPr lang="en-U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stretch>
            <a:fillRect/>
          </a:stretch>
        </p:blipFill>
        <p:spPr>
          <a:xfrm>
            <a:off x="3760038" y="3461671"/>
            <a:ext cx="5646187" cy="178603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The second job</a:t>
            </a:r>
            <a:endParaRPr lang="en-US"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1"/>
          <a:stretch>
            <a:fillRect/>
          </a:stretch>
        </p:blipFill>
        <p:spPr>
          <a:xfrm>
            <a:off x="5204179" y="0"/>
            <a:ext cx="5791200" cy="6858000"/>
          </a:xfrm>
          <a:prstGeom prst="rect">
            <a:avLst/>
          </a:prstGeom>
        </p:spPr>
      </p:pic>
      <p:sp>
        <p:nvSpPr>
          <p:cNvPr id="3" name="TextBox 2"/>
          <p:cNvSpPr txBox="1"/>
          <p:nvPr/>
        </p:nvSpPr>
        <p:spPr>
          <a:xfrm>
            <a:off x="1207911" y="2698046"/>
            <a:ext cx="3420533" cy="523220"/>
          </a:xfrm>
          <a:prstGeom prst="rect">
            <a:avLst/>
          </a:prstGeom>
          <a:noFill/>
        </p:spPr>
        <p:txBody>
          <a:bodyPr wrap="square" rtlCol="0">
            <a:spAutoFit/>
          </a:bodyPr>
          <a:lstStyle/>
          <a:p>
            <a:r>
              <a:rPr lang="en-US" sz="2800" dirty="0"/>
              <a:t>Read this program!</a:t>
            </a:r>
            <a:endParaRPr lang="en-US" sz="2800" dirty="0"/>
          </a:p>
        </p:txBody>
      </p:sp>
      <p:sp>
        <p:nvSpPr>
          <p:cNvPr id="5" name="TextBox 4"/>
          <p:cNvSpPr txBox="1"/>
          <p:nvPr/>
        </p:nvSpPr>
        <p:spPr>
          <a:xfrm>
            <a:off x="1033739" y="4047875"/>
            <a:ext cx="3420533" cy="1384995"/>
          </a:xfrm>
          <a:prstGeom prst="rect">
            <a:avLst/>
          </a:prstGeom>
          <a:noFill/>
        </p:spPr>
        <p:txBody>
          <a:bodyPr wrap="square" rtlCol="0">
            <a:spAutoFit/>
          </a:bodyPr>
          <a:lstStyle/>
          <a:p>
            <a:r>
              <a:rPr lang="en-US" sz="2800" dirty="0"/>
              <a:t>Find the word with the highest occurrences.</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a:stretch>
            <a:fillRect/>
          </a:stretch>
        </p:blipFill>
        <p:spPr>
          <a:xfrm>
            <a:off x="620890" y="1"/>
            <a:ext cx="5791200" cy="6858000"/>
          </a:xfrm>
          <a:prstGeom prst="rect">
            <a:avLst/>
          </a:prstGeom>
        </p:spPr>
      </p:pic>
      <p:sp>
        <p:nvSpPr>
          <p:cNvPr id="7" name="TextBox 6"/>
          <p:cNvSpPr txBox="1"/>
          <p:nvPr/>
        </p:nvSpPr>
        <p:spPr>
          <a:xfrm>
            <a:off x="6412090" y="1928050"/>
            <a:ext cx="3056709"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Define multiple steps</a:t>
            </a:r>
            <a:endParaRPr lang="en-US" dirty="0">
              <a:latin typeface="Arial" panose="020B0604020202020204" pitchFamily="34" charset="0"/>
              <a:cs typeface="Arial" panose="020B0604020202020204" pitchFamily="34" charset="0"/>
            </a:endParaRPr>
          </a:p>
        </p:txBody>
      </p:sp>
      <p:sp>
        <p:nvSpPr>
          <p:cNvPr id="8" name="TextBox 7"/>
          <p:cNvSpPr txBox="1"/>
          <p:nvPr/>
        </p:nvSpPr>
        <p:spPr>
          <a:xfrm>
            <a:off x="6412090" y="589556"/>
            <a:ext cx="3222171" cy="37446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Remove punctuation</a:t>
            </a:r>
            <a:endParaRPr lang="en-US" dirty="0">
              <a:latin typeface="Arial" panose="020B0604020202020204" pitchFamily="34" charset="0"/>
              <a:cs typeface="Arial" panose="020B0604020202020204" pitchFamily="34" charset="0"/>
            </a:endParaRPr>
          </a:p>
        </p:txBody>
      </p:sp>
      <p:sp>
        <p:nvSpPr>
          <p:cNvPr id="9" name="TextBox 8"/>
          <p:cNvSpPr txBox="1"/>
          <p:nvPr/>
        </p:nvSpPr>
        <p:spPr>
          <a:xfrm>
            <a:off x="6412090" y="4266127"/>
            <a:ext cx="5881510"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Output just one key “_”, value is a tuple of </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(count, word)</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So that you can use the max() easily</a:t>
            </a:r>
            <a:endParaRPr lang="en-US" dirty="0">
              <a:latin typeface="Arial" panose="020B0604020202020204" pitchFamily="34" charset="0"/>
              <a:cs typeface="Arial" panose="020B0604020202020204" pitchFamily="34" charset="0"/>
            </a:endParaRPr>
          </a:p>
        </p:txBody>
      </p:sp>
      <p:sp>
        <p:nvSpPr>
          <p:cNvPr id="10" name="TextBox 9"/>
          <p:cNvSpPr txBox="1"/>
          <p:nvPr/>
        </p:nvSpPr>
        <p:spPr>
          <a:xfrm>
            <a:off x="6412089" y="5587883"/>
            <a:ext cx="5881511"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Output the word that has the highest occurrences</a:t>
            </a:r>
            <a:endParaRPr lang="en-US" dirty="0">
              <a:latin typeface="Arial" panose="020B0604020202020204" pitchFamily="34" charset="0"/>
              <a:cs typeface="Arial" panose="020B0604020202020204" pitchFamily="34" charset="0"/>
            </a:endParaRPr>
          </a:p>
        </p:txBody>
      </p:sp>
      <p:sp>
        <p:nvSpPr>
          <p:cNvPr id="11" name="TextBox 10"/>
          <p:cNvSpPr txBox="1"/>
          <p:nvPr/>
        </p:nvSpPr>
        <p:spPr>
          <a:xfrm>
            <a:off x="6412089" y="2892075"/>
            <a:ext cx="3834512"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Count each word in one line</a:t>
            </a:r>
            <a:endParaRPr lang="en-US" dirty="0">
              <a:latin typeface="Arial" panose="020B0604020202020204" pitchFamily="34" charset="0"/>
              <a:cs typeface="Arial" panose="020B0604020202020204" pitchFamily="34" charset="0"/>
            </a:endParaRPr>
          </a:p>
        </p:txBody>
      </p:sp>
      <p:sp>
        <p:nvSpPr>
          <p:cNvPr id="12" name="TextBox 11"/>
          <p:cNvSpPr txBox="1"/>
          <p:nvPr/>
        </p:nvSpPr>
        <p:spPr>
          <a:xfrm>
            <a:off x="6412089" y="3683035"/>
            <a:ext cx="3834512"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Occurrences of each word</a:t>
            </a:r>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line_split</a:t>
            </a:r>
            <a:r>
              <a:rPr lang="en-US" dirty="0"/>
              <a:t> = </a:t>
            </a:r>
            <a:r>
              <a:rPr lang="en-US" dirty="0" err="1">
                <a:solidFill>
                  <a:srgbClr val="FF0000"/>
                </a:solidFill>
              </a:rPr>
              <a:t>line.spli</a:t>
            </a:r>
            <a:r>
              <a:rPr lang="en-US" dirty="0" err="1"/>
              <a:t>t</a:t>
            </a:r>
            <a:r>
              <a:rPr lang="en-US" dirty="0"/>
              <a:t>(',') </a:t>
            </a:r>
            <a:r>
              <a:rPr lang="en-US" sz="2000" dirty="0"/>
              <a:t># </a:t>
            </a:r>
            <a:r>
              <a:rPr lang="en-US" sz="2000" dirty="0" err="1"/>
              <a:t>sep_length</a:t>
            </a:r>
            <a:r>
              <a:rPr lang="en-US" sz="2000" dirty="0"/>
              <a:t>, </a:t>
            </a:r>
            <a:r>
              <a:rPr lang="en-US" sz="2000" dirty="0" err="1"/>
              <a:t>sep_width</a:t>
            </a:r>
            <a:r>
              <a:rPr lang="en-US" sz="2000" dirty="0"/>
              <a:t>, </a:t>
            </a:r>
            <a:r>
              <a:rPr lang="en-US" sz="2000" dirty="0" err="1"/>
              <a:t>pet_length</a:t>
            </a:r>
            <a:r>
              <a:rPr lang="en-US" sz="2000" dirty="0"/>
              <a:t>, </a:t>
            </a:r>
            <a:r>
              <a:rPr lang="en-US" sz="2000" dirty="0" err="1"/>
              <a:t>pet_width</a:t>
            </a:r>
            <a:r>
              <a:rPr lang="en-US" sz="2000" dirty="0"/>
              <a:t>, classification</a:t>
            </a:r>
            <a:endParaRPr lang="en-US" sz="2000" dirty="0"/>
          </a:p>
          <a:p>
            <a:r>
              <a:rPr lang="en-US" dirty="0"/>
              <a:t>        classification = </a:t>
            </a:r>
            <a:r>
              <a:rPr lang="en-US" dirty="0" err="1"/>
              <a:t>line_split</a:t>
            </a:r>
            <a:r>
              <a:rPr lang="en-US" dirty="0"/>
              <a:t>[-1] # last element</a:t>
            </a:r>
            <a:endParaRPr lang="en-US" dirty="0"/>
          </a:p>
          <a:p>
            <a:r>
              <a:rPr lang="en-US" dirty="0"/>
              <a:t>        </a:t>
            </a:r>
            <a:r>
              <a:rPr lang="en-US" dirty="0" err="1"/>
              <a:t>sep_length</a:t>
            </a:r>
            <a:r>
              <a:rPr lang="en-US" dirty="0"/>
              <a:t> = </a:t>
            </a:r>
            <a:r>
              <a:rPr lang="en-US" dirty="0" err="1"/>
              <a:t>line_split</a:t>
            </a:r>
            <a:r>
              <a:rPr lang="en-US" dirty="0"/>
              <a:t>[0] # first element</a:t>
            </a:r>
            <a:endParaRPr lang="en-US" dirty="0"/>
          </a:p>
          <a:p>
            <a:endParaRPr lang="en-US" dirty="0"/>
          </a:p>
          <a:p>
            <a:r>
              <a:rPr lang="en-US" dirty="0"/>
              <a:t>yield </a:t>
            </a:r>
            <a:r>
              <a:rPr lang="en-US" dirty="0" err="1"/>
              <a:t>classfication</a:t>
            </a:r>
            <a:r>
              <a:rPr lang="en-US" dirty="0"/>
              <a:t>, </a:t>
            </a:r>
            <a:r>
              <a:rPr lang="en-US" dirty="0">
                <a:solidFill>
                  <a:srgbClr val="FF0000"/>
                </a:solidFill>
              </a:rPr>
              <a:t>float</a:t>
            </a:r>
            <a:r>
              <a:rPr lang="en-US" dirty="0"/>
              <a:t>(</a:t>
            </a:r>
            <a:r>
              <a:rPr lang="en-US" dirty="0" err="1"/>
              <a:t>sep_width</a:t>
            </a:r>
            <a:r>
              <a:rPr lang="en-US" dirty="0"/>
              <a:t>)</a:t>
            </a:r>
            <a:endParaRPr lang="en-US" dirty="0"/>
          </a:p>
          <a:p>
            <a:endParaRPr lang="en-US" dirty="0"/>
          </a:p>
          <a:p>
            <a:r>
              <a:rPr lang="en-US" dirty="0"/>
              <a:t>yield key, </a:t>
            </a:r>
            <a:r>
              <a:rPr lang="en-US" dirty="0">
                <a:solidFill>
                  <a:srgbClr val="FF0000"/>
                </a:solidFill>
              </a:rPr>
              <a:t>float</a:t>
            </a:r>
            <a:r>
              <a:rPr lang="en-US" dirty="0"/>
              <a:t>(</a:t>
            </a:r>
            <a:r>
              <a:rPr lang="en-US" dirty="0">
                <a:solidFill>
                  <a:srgbClr val="FF0000"/>
                </a:solidFill>
              </a:rPr>
              <a:t>sum</a:t>
            </a:r>
            <a:r>
              <a:rPr lang="en-US" dirty="0"/>
              <a:t>(</a:t>
            </a:r>
            <a:r>
              <a:rPr lang="en-US" dirty="0" err="1"/>
              <a:t>sep_width</a:t>
            </a:r>
            <a:r>
              <a:rPr lang="en-US" dirty="0"/>
              <a:t>)) / </a:t>
            </a:r>
            <a:r>
              <a:rPr lang="en-US" dirty="0" err="1">
                <a:solidFill>
                  <a:srgbClr val="FF0000"/>
                </a:solidFill>
              </a:rPr>
              <a:t>len</a:t>
            </a:r>
            <a:r>
              <a:rPr lang="en-US" dirty="0"/>
              <a:t>(</a:t>
            </a:r>
            <a:r>
              <a:rPr lang="en-US" dirty="0" err="1"/>
              <a:t>sep_width</a:t>
            </a:r>
            <a:r>
              <a:rPr lang="en-US" dirty="0"/>
              <a:t>)</a:t>
            </a:r>
            <a:endParaRPr lang="en-US" dirty="0"/>
          </a:p>
          <a:p>
            <a:endParaRPr lang="en-US" dirty="0"/>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989560" y="2697616"/>
            <a:ext cx="2486025" cy="3857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3647</Words>
  <Application>WPS Spreadsheets</Application>
  <PresentationFormat>Widescreen</PresentationFormat>
  <Paragraphs>155</Paragraphs>
  <Slides>15</Slides>
  <Notes>13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15</vt:i4>
      </vt:variant>
    </vt:vector>
  </HeadingPairs>
  <TitlesOfParts>
    <vt:vector size="30" baseType="lpstr">
      <vt:lpstr>Arial</vt:lpstr>
      <vt:lpstr>宋体</vt:lpstr>
      <vt:lpstr>Wingdings</vt:lpstr>
      <vt:lpstr>Roboto slab</vt:lpstr>
      <vt:lpstr>苹方-简</vt:lpstr>
      <vt:lpstr>Roboto</vt:lpstr>
      <vt:lpstr>Calibri Light</vt:lpstr>
      <vt:lpstr>Helvetica Neue</vt:lpstr>
      <vt:lpstr>微软雅黑</vt:lpstr>
      <vt:lpstr>汉仪旗黑</vt:lpstr>
      <vt:lpstr>宋体</vt:lpstr>
      <vt:lpstr>Arial Unicode MS</vt:lpstr>
      <vt:lpstr>Calibri</vt:lpstr>
      <vt:lpstr>汉仪书宋二KW</vt:lpstr>
      <vt:lpstr>Office Theme</vt:lpstr>
      <vt:lpstr>PA3 Tutorial</vt:lpstr>
      <vt:lpstr>PowerPoint 演示文稿</vt:lpstr>
      <vt:lpstr>Goal of this PA</vt:lpstr>
      <vt:lpstr>Python mrjob  -- First Job in the Tutorial in “Fundamentals” </vt:lpstr>
      <vt:lpstr>Running the Job</vt:lpstr>
      <vt:lpstr>The second job in the Tutorial in “Fundamentals”</vt:lpstr>
      <vt:lpstr>The second job</vt:lpstr>
      <vt:lpstr>PowerPoint 演示文稿</vt:lpstr>
      <vt:lpstr>PowerPoint 演示文稿</vt:lpstr>
      <vt:lpstr>PowerPoint 演示文稿</vt:lpstr>
      <vt:lpstr>One tip for Step 4 of PA3 …</vt:lpstr>
      <vt:lpstr>Step 4</vt:lpstr>
      <vt:lpstr>Run on Amazon EMR</vt:lpstr>
      <vt:lpstr>Important Note</vt:lpstr>
      <vt:lpstr>PowerPoint 演示文稿</vt:lpstr>
    </vt:vector>
  </TitlesOfParts>
  <Company>Clemson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Zhuozhao Li</dc:creator>
  <cp:lastModifiedBy>Zeyu丶泽宇</cp:lastModifiedBy>
  <cp:revision>73</cp:revision>
  <cp:lastPrinted>2023-02-23T14:20:09Z</cp:lastPrinted>
  <dcterms:created xsi:type="dcterms:W3CDTF">2023-02-23T14:20:09Z</dcterms:created>
  <dcterms:modified xsi:type="dcterms:W3CDTF">2023-02-23T14:20:09Z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60E38A96EEED0E9B1976F7639ADFF5CC</vt:lpwstr>
  </property>
  <property fmtid="{D5CDD505-2E9C-101B-9397-08002B2CF9AE}" pid="3" name="KSOProductBuildVer">
    <vt:lpwstr>1033-5.1.1.7676</vt:lpwstr>
  </property>
</Properties>
</file>